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6" r:id="rId4"/>
  </p:sldMasterIdLst>
  <p:notesMasterIdLst>
    <p:notesMasterId r:id="rId23"/>
  </p:notesMasterIdLst>
  <p:sldIdLst>
    <p:sldId id="305" r:id="rId5"/>
    <p:sldId id="307" r:id="rId6"/>
    <p:sldId id="370" r:id="rId7"/>
    <p:sldId id="381" r:id="rId8"/>
    <p:sldId id="372" r:id="rId9"/>
    <p:sldId id="364" r:id="rId10"/>
    <p:sldId id="383" r:id="rId11"/>
    <p:sldId id="361" r:id="rId12"/>
    <p:sldId id="375" r:id="rId13"/>
    <p:sldId id="377" r:id="rId14"/>
    <p:sldId id="384" r:id="rId15"/>
    <p:sldId id="376" r:id="rId16"/>
    <p:sldId id="379" r:id="rId17"/>
    <p:sldId id="382" r:id="rId18"/>
    <p:sldId id="360" r:id="rId19"/>
    <p:sldId id="363" r:id="rId20"/>
    <p:sldId id="366" r:id="rId21"/>
    <p:sldId id="314" r:id="rId22"/>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CD"/>
    <a:srgbClr val="F864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41" autoAdjust="0"/>
    <p:restoredTop sz="78438" autoAdjust="0"/>
  </p:normalViewPr>
  <p:slideViewPr>
    <p:cSldViewPr snapToGrid="0" showGuides="1">
      <p:cViewPr varScale="1">
        <p:scale>
          <a:sx n="89" d="100"/>
          <a:sy n="89" d="100"/>
        </p:scale>
        <p:origin x="199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060DC5A-47BA-4B37-9B44-7D03601E1523}" type="datetimeFigureOut">
              <a:rPr kumimoji="1" lang="ja-JP" altLang="en-US" smtClean="0"/>
              <a:t>2024/12/12</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15B103AE-3625-4285-8EA4-BC6C9E1B5A42}" type="slidenum">
              <a:rPr kumimoji="1" lang="ja-JP" altLang="en-US" smtClean="0"/>
              <a:t>‹#›</a:t>
            </a:fld>
            <a:endParaRPr kumimoji="1" lang="ja-JP" altLang="en-US"/>
          </a:p>
        </p:txBody>
      </p:sp>
    </p:spTree>
    <p:extLst>
      <p:ext uri="{BB962C8B-B14F-4D97-AF65-F5344CB8AC3E}">
        <p14:creationId xmlns:p14="http://schemas.microsoft.com/office/powerpoint/2010/main" val="17678361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みなさんのお話を伺って、ほっこりしております。わたしからは、なかなか知っていただく機会が少ない立川市の先駆的な取組を紹介させていただきたいなと思います。</a:t>
            </a:r>
            <a:endParaRPr kumimoji="1" lang="en-US" altLang="ja-JP" dirty="0" smtClean="0"/>
          </a:p>
          <a:p>
            <a:r>
              <a:rPr kumimoji="1" lang="ja-JP" altLang="en-US" dirty="0" smtClean="0"/>
              <a:t>が、その前にちょっとだけ堅苦しい話になりますけど、前提のお話をさせていただきます。</a:t>
            </a:r>
            <a:endParaRPr kumimoji="1" lang="ja-JP" altLang="en-US" dirty="0"/>
          </a:p>
        </p:txBody>
      </p:sp>
      <p:sp>
        <p:nvSpPr>
          <p:cNvPr id="4" name="スライド番号プレースホルダー 3"/>
          <p:cNvSpPr>
            <a:spLocks noGrp="1"/>
          </p:cNvSpPr>
          <p:nvPr>
            <p:ph type="sldNum" sz="quarter" idx="10"/>
          </p:nvPr>
        </p:nvSpPr>
        <p:spPr/>
        <p:txBody>
          <a:bodyPr/>
          <a:lstStyle/>
          <a:p>
            <a:fld id="{15B103AE-3625-4285-8EA4-BC6C9E1B5A42}" type="slidenum">
              <a:rPr kumimoji="1" lang="ja-JP" altLang="en-US" smtClean="0"/>
              <a:t>1</a:t>
            </a:fld>
            <a:endParaRPr kumimoji="1" lang="ja-JP" altLang="en-US"/>
          </a:p>
        </p:txBody>
      </p:sp>
    </p:spTree>
    <p:extLst>
      <p:ext uri="{BB962C8B-B14F-4D97-AF65-F5344CB8AC3E}">
        <p14:creationId xmlns:p14="http://schemas.microsoft.com/office/powerpoint/2010/main" val="478038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実践３は、幸町のスマイル農園に併設されている建物を週３日使わせていただいている「スマイルキッチン」です。</a:t>
            </a:r>
            <a:r>
              <a:rPr kumimoji="1" lang="ja-JP" altLang="ja-JP" sz="1200" kern="1200" dirty="0" smtClean="0">
                <a:solidFill>
                  <a:schemeClr val="tx1"/>
                </a:solidFill>
                <a:effectLst/>
                <a:latin typeface="+mn-lt"/>
                <a:ea typeface="+mn-ea"/>
                <a:cs typeface="+mn-cs"/>
              </a:rPr>
              <a:t>「食と人との交流」がテーマ</a:t>
            </a:r>
            <a:r>
              <a:rPr kumimoji="1" lang="ja-JP" altLang="en-US" sz="1200" kern="1200" dirty="0" smtClean="0">
                <a:solidFill>
                  <a:schemeClr val="tx1"/>
                </a:solidFill>
                <a:effectLst/>
                <a:latin typeface="+mn-lt"/>
                <a:ea typeface="+mn-ea"/>
                <a:cs typeface="+mn-cs"/>
              </a:rPr>
              <a:t>の</a:t>
            </a:r>
            <a:r>
              <a:rPr kumimoji="1" lang="ja-JP" altLang="en-US" dirty="0" smtClean="0"/>
              <a:t>地域福祉アンテナショップです。</a:t>
            </a:r>
            <a:endParaRPr kumimoji="1" lang="ja-JP" altLang="ja-JP" sz="1200" kern="1200" dirty="0" smtClean="0">
              <a:solidFill>
                <a:schemeClr val="tx1"/>
              </a:solidFill>
              <a:effectLst/>
              <a:latin typeface="+mn-lt"/>
              <a:ea typeface="+mn-ea"/>
              <a:cs typeface="+mn-cs"/>
            </a:endParaRPr>
          </a:p>
          <a:p>
            <a:r>
              <a:rPr kumimoji="1" lang="ja-JP" altLang="en-US" dirty="0" smtClean="0"/>
              <a:t>　「スマイルキッチン」では、だれでも食堂や認知症カフェ、体操教室</a:t>
            </a:r>
            <a:r>
              <a:rPr kumimoji="1" lang="en-US" altLang="ja-JP" dirty="0" smtClean="0"/>
              <a:t>with</a:t>
            </a:r>
            <a:r>
              <a:rPr kumimoji="1" lang="ja-JP" altLang="en-US" dirty="0" smtClean="0"/>
              <a:t>リモート、ベジコンサート等様々な活動がされています。</a:t>
            </a:r>
            <a:r>
              <a:rPr kumimoji="1" lang="ja-JP" altLang="ja-JP" sz="1200" kern="1200" dirty="0" smtClean="0">
                <a:solidFill>
                  <a:schemeClr val="tx1"/>
                </a:solidFill>
                <a:effectLst/>
                <a:latin typeface="+mn-lt"/>
                <a:ea typeface="+mn-ea"/>
                <a:cs typeface="+mn-cs"/>
              </a:rPr>
              <a:t>地域交流スペースは、月、水、金、第</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土に開催</a:t>
            </a:r>
            <a:r>
              <a:rPr kumimoji="1" lang="ja-JP" altLang="en-US" sz="1200" kern="1200" dirty="0" smtClean="0">
                <a:solidFill>
                  <a:schemeClr val="tx1"/>
                </a:solidFill>
                <a:effectLst/>
                <a:latin typeface="+mn-lt"/>
                <a:ea typeface="+mn-ea"/>
                <a:cs typeface="+mn-cs"/>
              </a:rPr>
              <a:t>しています。</a:t>
            </a:r>
            <a:endParaRPr kumimoji="1" lang="en-US" altLang="ja-JP" dirty="0" smtClean="0"/>
          </a:p>
          <a:p>
            <a:r>
              <a:rPr kumimoji="1" lang="ja-JP" altLang="en-US" dirty="0" smtClean="0"/>
              <a:t>　こちらのお写真は「高齢になっても何か人の役に立ちたい」と話されている方が、着付ができるとのことで地域で復活しつつある夏祭りに合わせた「ゆかたの会」を一緒に企画した時のものです。</a:t>
            </a:r>
            <a:r>
              <a:rPr kumimoji="1" lang="en-US" altLang="ja-JP" dirty="0" smtClean="0"/>
              <a:t>2</a:t>
            </a:r>
            <a:r>
              <a:rPr kumimoji="1" lang="ja-JP" altLang="en-US" dirty="0" smtClean="0"/>
              <a:t>回講座で開催しご本人は大人の参加者に帯の締め方や子どもへの着付けをされて、生き生きと楽しそうなご様子。浴衣を着つけてもらったお子さんは、この後夏祭りへ出かけたそうです。</a:t>
            </a:r>
            <a:endParaRPr kumimoji="1" lang="ja-JP" altLang="en-US" dirty="0"/>
          </a:p>
        </p:txBody>
      </p:sp>
      <p:sp>
        <p:nvSpPr>
          <p:cNvPr id="4" name="スライド番号プレースホルダー 3"/>
          <p:cNvSpPr>
            <a:spLocks noGrp="1"/>
          </p:cNvSpPr>
          <p:nvPr>
            <p:ph type="sldNum" sz="quarter" idx="10"/>
          </p:nvPr>
        </p:nvSpPr>
        <p:spPr/>
        <p:txBody>
          <a:bodyPr/>
          <a:lstStyle/>
          <a:p>
            <a:fld id="{15B103AE-3625-4285-8EA4-BC6C9E1B5A42}" type="slidenum">
              <a:rPr kumimoji="1" lang="ja-JP" altLang="en-US" smtClean="0"/>
              <a:t>10</a:t>
            </a:fld>
            <a:endParaRPr kumimoji="1" lang="ja-JP" altLang="en-US"/>
          </a:p>
        </p:txBody>
      </p:sp>
    </p:spTree>
    <p:extLst>
      <p:ext uri="{BB962C8B-B14F-4D97-AF65-F5344CB8AC3E}">
        <p14:creationId xmlns:p14="http://schemas.microsoft.com/office/powerpoint/2010/main" val="1621833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実践４は、羽衣町にある地域福祉アンテナショップ「はねきんのいえ」では、</a:t>
            </a:r>
            <a:r>
              <a:rPr kumimoji="1" lang="ja-JP" altLang="ja-JP" sz="1200" kern="1200" dirty="0" smtClean="0">
                <a:solidFill>
                  <a:schemeClr val="tx1"/>
                </a:solidFill>
                <a:effectLst/>
                <a:latin typeface="+mn-lt"/>
                <a:ea typeface="+mn-ea"/>
                <a:cs typeface="+mn-cs"/>
              </a:rPr>
              <a:t>よろず相談、ピアノ体験会、多摩ユースサロン定例会、食品配布、健康麻雀、子どもの朝活、相談</a:t>
            </a:r>
            <a:r>
              <a:rPr kumimoji="1" lang="ja-JP" altLang="en-US" sz="1200" kern="1200" dirty="0" smtClean="0">
                <a:solidFill>
                  <a:schemeClr val="tx1"/>
                </a:solidFill>
                <a:effectLst/>
                <a:latin typeface="+mn-lt"/>
                <a:ea typeface="+mn-ea"/>
                <a:cs typeface="+mn-cs"/>
              </a:rPr>
              <a:t>支援</a:t>
            </a:r>
            <a:r>
              <a:rPr kumimoji="1" lang="ja-JP" altLang="ja-JP" sz="1200" kern="1200" dirty="0" smtClean="0">
                <a:solidFill>
                  <a:schemeClr val="tx1"/>
                </a:solidFill>
                <a:effectLst/>
                <a:latin typeface="+mn-lt"/>
                <a:ea typeface="+mn-ea"/>
                <a:cs typeface="+mn-cs"/>
              </a:rPr>
              <a:t>包括化推進員の面談</a:t>
            </a:r>
            <a:r>
              <a:rPr kumimoji="1" lang="ja-JP" altLang="en-US" sz="1200" kern="1200" dirty="0" smtClean="0">
                <a:solidFill>
                  <a:schemeClr val="tx1"/>
                </a:solidFill>
                <a:effectLst/>
                <a:latin typeface="+mn-lt"/>
                <a:ea typeface="+mn-ea"/>
                <a:cs typeface="+mn-cs"/>
              </a:rPr>
              <a:t>等を行っているほか、</a:t>
            </a:r>
            <a:r>
              <a:rPr kumimoji="1" lang="ja-JP" altLang="ja-JP" sz="1200" kern="1200" dirty="0" smtClean="0">
                <a:solidFill>
                  <a:schemeClr val="tx1"/>
                </a:solidFill>
                <a:effectLst/>
                <a:latin typeface="+mn-lt"/>
                <a:ea typeface="+mn-ea"/>
                <a:cs typeface="+mn-cs"/>
              </a:rPr>
              <a:t>毎月月曜日トワイライトステイ</a:t>
            </a:r>
            <a:r>
              <a:rPr kumimoji="1" lang="ja-JP" altLang="en-US" sz="1200" kern="1200" dirty="0" smtClean="0">
                <a:solidFill>
                  <a:schemeClr val="tx1"/>
                </a:solidFill>
                <a:effectLst/>
                <a:latin typeface="+mn-lt"/>
                <a:ea typeface="+mn-ea"/>
                <a:cs typeface="+mn-cs"/>
              </a:rPr>
              <a:t>を</a:t>
            </a:r>
            <a:r>
              <a:rPr kumimoji="1" lang="ja-JP" altLang="ja-JP" sz="1200" kern="1200" dirty="0" smtClean="0">
                <a:solidFill>
                  <a:schemeClr val="tx1"/>
                </a:solidFill>
                <a:effectLst/>
                <a:latin typeface="+mn-lt"/>
                <a:ea typeface="+mn-ea"/>
                <a:cs typeface="+mn-cs"/>
              </a:rPr>
              <a:t>開催</a:t>
            </a:r>
            <a:r>
              <a:rPr kumimoji="1" lang="ja-JP" altLang="en-US" sz="1200" kern="1200" dirty="0" smtClean="0">
                <a:solidFill>
                  <a:schemeClr val="tx1"/>
                </a:solidFill>
                <a:effectLst/>
                <a:latin typeface="+mn-lt"/>
                <a:ea typeface="+mn-ea"/>
                <a:cs typeface="+mn-cs"/>
              </a:rPr>
              <a:t>しています。「</a:t>
            </a:r>
            <a:r>
              <a:rPr kumimoji="1" lang="ja-JP" altLang="ja-JP" sz="1200" kern="1200" dirty="0" smtClean="0">
                <a:solidFill>
                  <a:schemeClr val="tx1"/>
                </a:solidFill>
                <a:effectLst/>
                <a:latin typeface="+mn-lt"/>
                <a:ea typeface="+mn-ea"/>
                <a:cs typeface="+mn-cs"/>
              </a:rPr>
              <a:t>はね</a:t>
            </a:r>
            <a:r>
              <a:rPr kumimoji="1" lang="ja-JP" altLang="ja-JP" sz="1200" kern="1200" dirty="0" err="1" smtClean="0">
                <a:solidFill>
                  <a:schemeClr val="tx1"/>
                </a:solidFill>
                <a:effectLst/>
                <a:latin typeface="+mn-lt"/>
                <a:ea typeface="+mn-ea"/>
                <a:cs typeface="+mn-cs"/>
              </a:rPr>
              <a:t>きん</a:t>
            </a:r>
            <a:r>
              <a:rPr kumimoji="1" lang="ja-JP" altLang="ja-JP" sz="1200" kern="1200" dirty="0" smtClean="0">
                <a:solidFill>
                  <a:schemeClr val="tx1"/>
                </a:solidFill>
                <a:effectLst/>
                <a:latin typeface="+mn-lt"/>
                <a:ea typeface="+mn-ea"/>
                <a:cs typeface="+mn-cs"/>
              </a:rPr>
              <a:t>ネットの会</a:t>
            </a:r>
            <a:r>
              <a:rPr kumimoji="1" lang="ja-JP" altLang="en-US" sz="1200" kern="1200" dirty="0" smtClean="0">
                <a:solidFill>
                  <a:schemeClr val="tx1"/>
                </a:solidFill>
                <a:effectLst/>
                <a:latin typeface="+mn-lt"/>
                <a:ea typeface="+mn-ea"/>
                <a:cs typeface="+mn-cs"/>
              </a:rPr>
              <a:t>」のメンバーが中心に活動を企画・運営しています。</a:t>
            </a:r>
            <a:endParaRPr kumimoji="1" lang="ja-JP" altLang="ja-JP" sz="1200" kern="1200" dirty="0" smtClean="0">
              <a:solidFill>
                <a:schemeClr val="tx1"/>
              </a:solidFill>
              <a:effectLst/>
              <a:latin typeface="+mn-lt"/>
              <a:ea typeface="+mn-ea"/>
              <a:cs typeface="+mn-cs"/>
            </a:endParaRPr>
          </a:p>
          <a:p>
            <a:r>
              <a:rPr kumimoji="1" lang="ja-JP" altLang="en-US" dirty="0" smtClean="0"/>
              <a:t>　写真は、健康麻雀のようすです。</a:t>
            </a:r>
            <a:endParaRPr kumimoji="1" lang="en-US" altLang="ja-JP" dirty="0" smtClean="0"/>
          </a:p>
          <a:p>
            <a:endParaRPr kumimoji="1" lang="en-US" altLang="ja-JP" dirty="0" smtClean="0"/>
          </a:p>
          <a:p>
            <a:endParaRPr kumimoji="1" lang="en-US" altLang="ja-JP" dirty="0" smtClean="0"/>
          </a:p>
          <a:p>
            <a:r>
              <a:rPr kumimoji="1" lang="ja-JP" altLang="en-US" dirty="0" smtClean="0"/>
              <a:t>　はねきんのいえで定期開催している認知症カフェ「かふぇしゃんてぃ」では、はねきんのいえの利用者がボランティア先で知り合った音楽療法士をめざす国立音楽大学の学生さんに「かふぇしゃんてぃ」を紹介してくれたことで、地域包括支援センターと繋がり、ボランティアとして「かふぇしゃんてぃ」の中で音楽会をしてくれた。等のつながりの広がりが見られます。</a:t>
            </a:r>
            <a:endParaRPr kumimoji="1" lang="ja-JP" altLang="en-US" dirty="0"/>
          </a:p>
        </p:txBody>
      </p:sp>
      <p:sp>
        <p:nvSpPr>
          <p:cNvPr id="4" name="スライド番号プレースホルダー 3"/>
          <p:cNvSpPr>
            <a:spLocks noGrp="1"/>
          </p:cNvSpPr>
          <p:nvPr>
            <p:ph type="sldNum" sz="quarter" idx="10"/>
          </p:nvPr>
        </p:nvSpPr>
        <p:spPr/>
        <p:txBody>
          <a:bodyPr/>
          <a:lstStyle/>
          <a:p>
            <a:fld id="{15B103AE-3625-4285-8EA4-BC6C9E1B5A42}" type="slidenum">
              <a:rPr kumimoji="1" lang="ja-JP" altLang="en-US" smtClean="0"/>
              <a:t>11</a:t>
            </a:fld>
            <a:endParaRPr kumimoji="1" lang="ja-JP" altLang="en-US"/>
          </a:p>
        </p:txBody>
      </p:sp>
    </p:spTree>
    <p:extLst>
      <p:ext uri="{BB962C8B-B14F-4D97-AF65-F5344CB8AC3E}">
        <p14:creationId xmlns:p14="http://schemas.microsoft.com/office/powerpoint/2010/main" val="1298236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実践５は、月２回程度滝之上会館で開催している「ふじみ町みんなのおうち」です。</a:t>
            </a:r>
            <a:endParaRPr kumimoji="1" lang="en-US" altLang="ja-JP" dirty="0" smtClean="0"/>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居場所開催</a:t>
            </a:r>
            <a:r>
              <a:rPr kumimoji="1" lang="ja-JP" altLang="en-US" sz="1200" kern="1200" dirty="0" smtClean="0">
                <a:solidFill>
                  <a:schemeClr val="tx1"/>
                </a:solidFill>
                <a:effectLst/>
                <a:latin typeface="+mn-lt"/>
                <a:ea typeface="+mn-ea"/>
                <a:cs typeface="+mn-cs"/>
              </a:rPr>
              <a:t>を中心として、</a:t>
            </a:r>
            <a:r>
              <a:rPr kumimoji="1" lang="ja-JP" altLang="ja-JP" sz="1200" kern="1200" dirty="0" smtClean="0">
                <a:solidFill>
                  <a:schemeClr val="tx1"/>
                </a:solidFill>
                <a:effectLst/>
                <a:latin typeface="+mn-lt"/>
                <a:ea typeface="+mn-ea"/>
                <a:cs typeface="+mn-cs"/>
              </a:rPr>
              <a:t>生け花ワークショップ・パン教室・クリスマスイベント・バレンタインお菓子作り</a:t>
            </a:r>
            <a:r>
              <a:rPr kumimoji="1" lang="ja-JP" altLang="en-US"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AED</a:t>
            </a:r>
            <a:r>
              <a:rPr kumimoji="1" lang="ja-JP" altLang="ja-JP" sz="1200" kern="1200" dirty="0" smtClean="0">
                <a:solidFill>
                  <a:schemeClr val="tx1"/>
                </a:solidFill>
                <a:effectLst/>
                <a:latin typeface="+mn-lt"/>
                <a:ea typeface="+mn-ea"/>
                <a:cs typeface="+mn-cs"/>
              </a:rPr>
              <a:t>講座</a:t>
            </a:r>
            <a:r>
              <a:rPr kumimoji="1" lang="ja-JP" altLang="en-US" sz="1200" kern="1200" dirty="0" smtClean="0">
                <a:solidFill>
                  <a:schemeClr val="tx1"/>
                </a:solidFill>
                <a:effectLst/>
                <a:latin typeface="+mn-lt"/>
                <a:ea typeface="+mn-ea"/>
                <a:cs typeface="+mn-cs"/>
              </a:rPr>
              <a:t>等、</a:t>
            </a:r>
            <a:r>
              <a:rPr kumimoji="1" lang="ja-JP" altLang="ja-JP" sz="1200" kern="1200" dirty="0" smtClean="0">
                <a:solidFill>
                  <a:schemeClr val="tx1"/>
                </a:solidFill>
                <a:effectLst/>
                <a:latin typeface="+mn-lt"/>
                <a:ea typeface="+mn-ea"/>
                <a:cs typeface="+mn-cs"/>
              </a:rPr>
              <a:t>やりたいこと作戦会議</a:t>
            </a:r>
            <a:r>
              <a:rPr kumimoji="1" lang="ja-JP" altLang="en-US" sz="1200" kern="1200" dirty="0" smtClean="0">
                <a:solidFill>
                  <a:schemeClr val="tx1"/>
                </a:solidFill>
                <a:effectLst/>
                <a:latin typeface="+mn-lt"/>
                <a:ea typeface="+mn-ea"/>
                <a:cs typeface="+mn-cs"/>
              </a:rPr>
              <a:t>を開いて決めています。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en-US" dirty="0" smtClean="0"/>
              <a:t>趣味でパン作りを行っていた方が、ふじみ町みんなのおうちの活動を知り、親子を対象としたパン作り教室が開催したり、趣味のフラワーアレンジメントを活かして</a:t>
            </a:r>
            <a:r>
              <a:rPr kumimoji="1" lang="en-US" altLang="ja-JP" dirty="0" smtClean="0"/>
              <a:t>｢</a:t>
            </a:r>
            <a:r>
              <a:rPr kumimoji="1" lang="ja-JP" altLang="en-US" dirty="0" smtClean="0"/>
              <a:t>いやしの生け花教室</a:t>
            </a:r>
            <a:r>
              <a:rPr kumimoji="1" lang="en-US" altLang="ja-JP" dirty="0" smtClean="0"/>
              <a:t>｣</a:t>
            </a:r>
            <a:r>
              <a:rPr kumimoji="1" lang="ja-JP" altLang="en-US" dirty="0" smtClean="0"/>
              <a:t>と題し、どなたでも参加いただけるイベントを開催したり、茶道体験会をしたりと、楽しそうです。</a:t>
            </a:r>
            <a:endParaRPr kumimoji="1" lang="en-US" altLang="ja-JP" dirty="0" smtClean="0"/>
          </a:p>
          <a:p>
            <a:r>
              <a:rPr kumimoji="1" lang="ja-JP" altLang="en-US" dirty="0" smtClean="0"/>
              <a:t>　また、右上の写真は、手をつなぐ親の会さんの「立川キャラバン隊</a:t>
            </a:r>
            <a:r>
              <a:rPr kumimoji="1" lang="en-US" altLang="ja-JP" dirty="0" smtClean="0"/>
              <a:t>『</a:t>
            </a:r>
            <a:r>
              <a:rPr kumimoji="1" lang="ja-JP" altLang="en-US" dirty="0" err="1" smtClean="0"/>
              <a:t>ひこ</a:t>
            </a:r>
            <a:r>
              <a:rPr kumimoji="1" lang="ja-JP" altLang="en-US" dirty="0" smtClean="0"/>
              <a:t>うき雲</a:t>
            </a:r>
            <a:r>
              <a:rPr kumimoji="1" lang="en-US" altLang="ja-JP" dirty="0" smtClean="0"/>
              <a:t>』</a:t>
            </a:r>
            <a:r>
              <a:rPr kumimoji="1" lang="ja-JP" altLang="en-US" dirty="0" smtClean="0"/>
              <a:t>」の公演をしていただいたときのものです。</a:t>
            </a:r>
            <a:endParaRPr kumimoji="1" lang="ja-JP" altLang="en-US" dirty="0"/>
          </a:p>
        </p:txBody>
      </p:sp>
      <p:sp>
        <p:nvSpPr>
          <p:cNvPr id="4" name="スライド番号プレースホルダー 3"/>
          <p:cNvSpPr>
            <a:spLocks noGrp="1"/>
          </p:cNvSpPr>
          <p:nvPr>
            <p:ph type="sldNum" sz="quarter" idx="10"/>
          </p:nvPr>
        </p:nvSpPr>
        <p:spPr/>
        <p:txBody>
          <a:bodyPr/>
          <a:lstStyle/>
          <a:p>
            <a:fld id="{15B103AE-3625-4285-8EA4-BC6C9E1B5A42}" type="slidenum">
              <a:rPr kumimoji="1" lang="ja-JP" altLang="en-US" smtClean="0"/>
              <a:t>12</a:t>
            </a:fld>
            <a:endParaRPr kumimoji="1" lang="ja-JP" altLang="en-US"/>
          </a:p>
        </p:txBody>
      </p:sp>
    </p:spTree>
    <p:extLst>
      <p:ext uri="{BB962C8B-B14F-4D97-AF65-F5344CB8AC3E}">
        <p14:creationId xmlns:p14="http://schemas.microsoft.com/office/powerpoint/2010/main" val="2441670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こちらは、地域福祉アンテナショップではなく、西砂会館で子育てママ同志がつながれる機会を当事者主体で開催したときのようすです。</a:t>
            </a:r>
            <a:endParaRPr kumimoji="1" lang="ja-JP" altLang="en-US" dirty="0"/>
          </a:p>
        </p:txBody>
      </p:sp>
      <p:sp>
        <p:nvSpPr>
          <p:cNvPr id="4" name="スライド番号プレースホルダー 3"/>
          <p:cNvSpPr>
            <a:spLocks noGrp="1"/>
          </p:cNvSpPr>
          <p:nvPr>
            <p:ph type="sldNum" sz="quarter" idx="10"/>
          </p:nvPr>
        </p:nvSpPr>
        <p:spPr/>
        <p:txBody>
          <a:bodyPr/>
          <a:lstStyle/>
          <a:p>
            <a:fld id="{15B103AE-3625-4285-8EA4-BC6C9E1B5A42}" type="slidenum">
              <a:rPr kumimoji="1" lang="ja-JP" altLang="en-US" smtClean="0"/>
              <a:t>13</a:t>
            </a:fld>
            <a:endParaRPr kumimoji="1" lang="ja-JP" altLang="en-US"/>
          </a:p>
        </p:txBody>
      </p:sp>
    </p:spTree>
    <p:extLst>
      <p:ext uri="{BB962C8B-B14F-4D97-AF65-F5344CB8AC3E}">
        <p14:creationId xmlns:p14="http://schemas.microsoft.com/office/powerpoint/2010/main" val="2321881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実践７は、</a:t>
            </a:r>
            <a:r>
              <a:rPr kumimoji="1" lang="en-US" altLang="ja-JP" dirty="0" smtClean="0"/>
              <a:t>『</a:t>
            </a:r>
            <a:r>
              <a:rPr kumimoji="1" lang="ja-JP" altLang="en-US" dirty="0" smtClean="0"/>
              <a:t>障がいのある人もない人も暮らしやすい立川を考える会</a:t>
            </a:r>
            <a:r>
              <a:rPr kumimoji="1" lang="en-US" altLang="ja-JP" dirty="0" smtClean="0"/>
              <a:t>』</a:t>
            </a:r>
            <a:r>
              <a:rPr kumimoji="1" lang="ja-JP" altLang="en-US" dirty="0" err="1" smtClean="0"/>
              <a:t>の第</a:t>
            </a:r>
            <a:r>
              <a:rPr kumimoji="1" lang="en-US" altLang="ja-JP" dirty="0" smtClean="0"/>
              <a:t>4</a:t>
            </a:r>
            <a:r>
              <a:rPr kumimoji="1" lang="ja-JP" altLang="en-US" dirty="0" smtClean="0"/>
              <a:t>地区担当の方（車いすユーザー）と一緒に、やさしいまちの取組み（市民等啓発事業）の一環として、合理的配慮や障害者について知ってもらえるように、地域の店舗や事業所を周り、資料と耳マークを配布した時のようすです。</a:t>
            </a:r>
          </a:p>
          <a:p>
            <a:r>
              <a:rPr kumimoji="1" lang="ja-JP" altLang="en-US" dirty="0" smtClean="0"/>
              <a:t>　写真は、スーパーを訪れた時のもので、店長さんに「資料をご一読いただき、従業員や、お客様の目に触れるところに資料等を置いて欲しい」と、考える会のメンバーの方が直接伝え、ご理解とご協力をいただくことができ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15B103AE-3625-4285-8EA4-BC6C9E1B5A42}" type="slidenum">
              <a:rPr kumimoji="1" lang="ja-JP" altLang="en-US" smtClean="0"/>
              <a:t>14</a:t>
            </a:fld>
            <a:endParaRPr kumimoji="1" lang="ja-JP" altLang="en-US"/>
          </a:p>
        </p:txBody>
      </p:sp>
    </p:spTree>
    <p:extLst>
      <p:ext uri="{BB962C8B-B14F-4D97-AF65-F5344CB8AC3E}">
        <p14:creationId xmlns:p14="http://schemas.microsoft.com/office/powerpoint/2010/main" val="2575489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t>　いろんな人が出会ってお互いを知る実践をいろいろ見てきましたが、</a:t>
            </a:r>
            <a:endParaRPr lang="en-US" altLang="ja-JP" sz="1200" dirty="0" smtClean="0"/>
          </a:p>
          <a:p>
            <a:r>
              <a:rPr lang="ja-JP" altLang="en-US" sz="1200" dirty="0" smtClean="0"/>
              <a:t>　こちらは、第１地区での防災まち歩きの様子です。</a:t>
            </a:r>
            <a:endParaRPr kumimoji="1" lang="en-US" altLang="ja-JP" sz="1200" dirty="0" smtClean="0"/>
          </a:p>
          <a:p>
            <a:r>
              <a:rPr kumimoji="1" lang="ja-JP" altLang="en-US" dirty="0" smtClean="0"/>
              <a:t>　</a:t>
            </a:r>
            <a:r>
              <a:rPr kumimoji="1" lang="en-US" altLang="ja-JP" dirty="0" smtClean="0"/>
              <a:t>｢</a:t>
            </a:r>
            <a:r>
              <a:rPr kumimoji="1" lang="ja-JP" altLang="en-US" dirty="0" smtClean="0"/>
              <a:t>障がいのある人もない人も暮らしやすい立川を考える会富士見・柴崎町地区地域懇談会」では、災害時に誰もが安全に避難できるルートを確認すべく、住民と一緒に第四小学校から立川市総合福祉センターまでの防災まち歩きを定期的に開催しています。</a:t>
            </a:r>
            <a:endParaRPr kumimoji="1" lang="en-US" altLang="ja-JP" dirty="0" smtClean="0"/>
          </a:p>
          <a:p>
            <a:r>
              <a:rPr kumimoji="1" lang="ja-JP" altLang="en-US" dirty="0" smtClean="0"/>
              <a:t>　当日は</a:t>
            </a:r>
            <a:r>
              <a:rPr kumimoji="1" lang="en-US" altLang="ja-JP" dirty="0" smtClean="0"/>
              <a:t>2</a:t>
            </a:r>
            <a:r>
              <a:rPr kumimoji="1" lang="ja-JP" altLang="en-US" dirty="0" smtClean="0"/>
              <a:t>ルートに分かれて、ブロック塀や電柱、消火器や消火栓、道の段差確認等を行いました。</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大きな災害が起きた時には、行政による公的な力、または個人の力だけではどうにもならない状況になります。そのような時は、地域住民が互いに助けあう「互助」</a:t>
            </a:r>
            <a:r>
              <a:rPr kumimoji="1" lang="ja-JP" altLang="en-US" sz="1200" kern="1200" dirty="0" smtClean="0">
                <a:solidFill>
                  <a:schemeClr val="tx1"/>
                </a:solidFill>
                <a:effectLst/>
                <a:latin typeface="+mn-lt"/>
                <a:ea typeface="+mn-ea"/>
                <a:cs typeface="+mn-cs"/>
              </a:rPr>
              <a:t>「共助」</a:t>
            </a:r>
            <a:r>
              <a:rPr kumimoji="1" lang="ja-JP" altLang="ja-JP" sz="1200" kern="1200" dirty="0" smtClean="0">
                <a:solidFill>
                  <a:schemeClr val="tx1"/>
                </a:solidFill>
                <a:effectLst/>
                <a:latin typeface="+mn-lt"/>
                <a:ea typeface="+mn-ea"/>
                <a:cs typeface="+mn-cs"/>
              </a:rPr>
              <a:t>が大きな役割を果たします。</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　</a:t>
            </a:r>
            <a:r>
              <a:rPr kumimoji="1" lang="ja-JP" altLang="en-US" dirty="0" smtClean="0"/>
              <a:t>「</a:t>
            </a:r>
            <a:r>
              <a:rPr kumimoji="1" lang="en-US" altLang="ja-JP" dirty="0" smtClean="0"/>
              <a:t>UD</a:t>
            </a:r>
            <a:r>
              <a:rPr kumimoji="1" lang="ja-JP" altLang="en-US" dirty="0" smtClean="0"/>
              <a:t>（ユニバーサルデザイン）</a:t>
            </a:r>
            <a:r>
              <a:rPr kumimoji="1" lang="en-US" altLang="ja-JP" dirty="0" smtClean="0"/>
              <a:t>2020</a:t>
            </a:r>
            <a:r>
              <a:rPr kumimoji="1" lang="ja-JP" altLang="en-US" dirty="0" smtClean="0"/>
              <a:t>行動計画」の心のバリアフリーを思いだして、日頃</a:t>
            </a:r>
            <a:r>
              <a:rPr kumimoji="1" lang="ja-JP" altLang="en-US" sz="1200" kern="1200" dirty="0" smtClean="0">
                <a:solidFill>
                  <a:schemeClr val="tx1"/>
                </a:solidFill>
                <a:effectLst/>
                <a:latin typeface="+mn-lt"/>
                <a:ea typeface="+mn-ea"/>
                <a:cs typeface="+mn-cs"/>
              </a:rPr>
              <a:t>から</a:t>
            </a:r>
            <a:r>
              <a:rPr kumimoji="1" lang="ja-JP" altLang="ja-JP" sz="1200" kern="1200" dirty="0" smtClean="0">
                <a:solidFill>
                  <a:schemeClr val="tx1"/>
                </a:solidFill>
                <a:effectLst/>
                <a:latin typeface="+mn-lt"/>
                <a:ea typeface="+mn-ea"/>
                <a:cs typeface="+mn-cs"/>
              </a:rPr>
              <a:t>、気にかけあう関係の中で見守りや助けあいをする地域のつながりを大切にし、災害時にも活かされる</a:t>
            </a:r>
            <a:r>
              <a:rPr kumimoji="1" lang="ja-JP" altLang="en-US" sz="1200" kern="1200" dirty="0" smtClean="0">
                <a:solidFill>
                  <a:schemeClr val="tx1"/>
                </a:solidFill>
                <a:effectLst/>
                <a:latin typeface="+mn-lt"/>
                <a:ea typeface="+mn-ea"/>
                <a:cs typeface="+mn-cs"/>
              </a:rPr>
              <a:t>ようにしたいですね</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endParaRPr kumimoji="1" lang="ja-JP" altLang="en-US" dirty="0"/>
          </a:p>
        </p:txBody>
      </p:sp>
      <p:sp>
        <p:nvSpPr>
          <p:cNvPr id="4" name="スライド番号プレースホルダー 3"/>
          <p:cNvSpPr>
            <a:spLocks noGrp="1"/>
          </p:cNvSpPr>
          <p:nvPr>
            <p:ph type="sldNum" sz="quarter" idx="10"/>
          </p:nvPr>
        </p:nvSpPr>
        <p:spPr/>
        <p:txBody>
          <a:bodyPr/>
          <a:lstStyle/>
          <a:p>
            <a:fld id="{15B103AE-3625-4285-8EA4-BC6C9E1B5A42}" type="slidenum">
              <a:rPr kumimoji="1" lang="ja-JP" altLang="en-US" smtClean="0"/>
              <a:t>15</a:t>
            </a:fld>
            <a:endParaRPr kumimoji="1" lang="ja-JP" altLang="en-US"/>
          </a:p>
        </p:txBody>
      </p:sp>
    </p:spTree>
    <p:extLst>
      <p:ext uri="{BB962C8B-B14F-4D97-AF65-F5344CB8AC3E}">
        <p14:creationId xmlns:p14="http://schemas.microsoft.com/office/powerpoint/2010/main" val="2430497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そこで、日頃から行政と共に地域住民、自治会、民生委員・児童委員、</a:t>
            </a:r>
            <a:r>
              <a:rPr kumimoji="1" lang="en-US" altLang="ja-JP" sz="1200" kern="1200" dirty="0" smtClean="0">
                <a:solidFill>
                  <a:schemeClr val="tx1"/>
                </a:solidFill>
                <a:effectLst/>
                <a:latin typeface="+mn-lt"/>
                <a:ea typeface="+mn-ea"/>
                <a:cs typeface="+mn-cs"/>
              </a:rPr>
              <a:t>NPO</a:t>
            </a:r>
            <a:r>
              <a:rPr kumimoji="1" lang="ja-JP" altLang="ja-JP" sz="1200" kern="1200" dirty="0" smtClean="0">
                <a:solidFill>
                  <a:schemeClr val="tx1"/>
                </a:solidFill>
                <a:effectLst/>
                <a:latin typeface="+mn-lt"/>
                <a:ea typeface="+mn-ea"/>
                <a:cs typeface="+mn-cs"/>
              </a:rPr>
              <a:t>法人、ボランティア、社会福祉関係事業者など、地域における様々な人々や組織がその役割に応じ、いろいろな場面において、担い手として活動</a:t>
            </a:r>
            <a:r>
              <a:rPr kumimoji="1" lang="ja-JP" altLang="en-US" sz="1200" kern="1200" dirty="0" smtClean="0">
                <a:solidFill>
                  <a:schemeClr val="tx1"/>
                </a:solidFill>
                <a:effectLst/>
                <a:latin typeface="+mn-lt"/>
                <a:ea typeface="+mn-ea"/>
                <a:cs typeface="+mn-cs"/>
              </a:rPr>
              <a:t>したいものです。</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　避難行動要支援者個別プランの作成は、まさに日頃からの地域の顔の見える関係のなかで初めて効果を生むものだと思います。絵に描いた餅では、災害時になんの役にもたちません。</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子どもからお年寄りまで、障害のある人もない人も、外国人も、性別も関係なく、誰もが主体となって、それぞれできることを持ち寄り、得意なことや</a:t>
            </a:r>
            <a:r>
              <a:rPr kumimoji="1" lang="ja-JP" altLang="en-US" sz="1200" kern="1200" dirty="0" smtClean="0">
                <a:solidFill>
                  <a:schemeClr val="tx1"/>
                </a:solidFill>
                <a:effectLst/>
                <a:latin typeface="+mn-lt"/>
                <a:ea typeface="+mn-ea"/>
                <a:cs typeface="+mn-cs"/>
              </a:rPr>
              <a:t>得意な</a:t>
            </a:r>
            <a:r>
              <a:rPr kumimoji="1" lang="ja-JP" altLang="ja-JP" sz="1200" kern="1200" dirty="0" smtClean="0">
                <a:solidFill>
                  <a:schemeClr val="tx1"/>
                </a:solidFill>
                <a:effectLst/>
                <a:latin typeface="+mn-lt"/>
                <a:ea typeface="+mn-ea"/>
                <a:cs typeface="+mn-cs"/>
              </a:rPr>
              <a:t>分野で活躍し、地域でつながることが望まれ</a:t>
            </a:r>
            <a:r>
              <a:rPr kumimoji="1" lang="ja-JP" altLang="en-US" sz="1200" kern="1200" dirty="0" smtClean="0">
                <a:solidFill>
                  <a:schemeClr val="tx1"/>
                </a:solidFill>
                <a:effectLst/>
                <a:latin typeface="+mn-lt"/>
                <a:ea typeface="+mn-ea"/>
                <a:cs typeface="+mn-cs"/>
              </a:rPr>
              <a:t>てい</a:t>
            </a:r>
            <a:r>
              <a:rPr kumimoji="1" lang="ja-JP" altLang="ja-JP" sz="1200" kern="1200" dirty="0" smtClean="0">
                <a:solidFill>
                  <a:schemeClr val="tx1"/>
                </a:solidFill>
                <a:effectLst/>
                <a:latin typeface="+mn-lt"/>
                <a:ea typeface="+mn-ea"/>
                <a:cs typeface="+mn-cs"/>
              </a:rPr>
              <a:t>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endParaRPr kumimoji="1" lang="ja-JP" altLang="en-US" dirty="0"/>
          </a:p>
        </p:txBody>
      </p:sp>
      <p:sp>
        <p:nvSpPr>
          <p:cNvPr id="4" name="スライド番号プレースホルダー 3"/>
          <p:cNvSpPr>
            <a:spLocks noGrp="1"/>
          </p:cNvSpPr>
          <p:nvPr>
            <p:ph type="sldNum" sz="quarter" idx="10"/>
          </p:nvPr>
        </p:nvSpPr>
        <p:spPr/>
        <p:txBody>
          <a:bodyPr/>
          <a:lstStyle/>
          <a:p>
            <a:fld id="{15B103AE-3625-4285-8EA4-BC6C9E1B5A42}" type="slidenum">
              <a:rPr kumimoji="1" lang="ja-JP" altLang="en-US" smtClean="0"/>
              <a:t>16</a:t>
            </a:fld>
            <a:endParaRPr kumimoji="1" lang="ja-JP" altLang="en-US"/>
          </a:p>
        </p:txBody>
      </p:sp>
    </p:spTree>
    <p:extLst>
      <p:ext uri="{BB962C8B-B14F-4D97-AF65-F5344CB8AC3E}">
        <p14:creationId xmlns:p14="http://schemas.microsoft.com/office/powerpoint/2010/main" val="2328763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これらの実践を積み上げていくことで、誰もが気づかぬうちに住みやすい世の中になっていくのがよいと思います。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ちなみに、</a:t>
            </a:r>
            <a:r>
              <a:rPr kumimoji="1" lang="ja-JP" altLang="ja-JP" sz="1200" kern="1200" dirty="0" smtClean="0">
                <a:solidFill>
                  <a:schemeClr val="tx1"/>
                </a:solidFill>
                <a:effectLst/>
                <a:latin typeface="+mn-lt"/>
                <a:ea typeface="+mn-ea"/>
                <a:cs typeface="+mn-cs"/>
              </a:rPr>
              <a:t>地域共生社会は、制度・分野の枠や「支える側」と「支えられる側」という従来の関係を超えて、住み慣れた地域において、人と人、人と社会がつながり、すべての住民が、障害の有無にかかわらず尊厳のある本人らしい生活を継続することができるよう、社会全体で支え合いながら、共に地域を創っていくことを目指すものです。</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rgbClr val="FF0000"/>
                </a:solidFill>
              </a:rPr>
              <a:t>　障害のある人たちの声を反映し、社会全体で合理的配慮を実践することで、真の共生社会が実現ができる。</a:t>
            </a:r>
            <a:r>
              <a:rPr kumimoji="1" lang="en-US" altLang="ja-JP" dirty="0" smtClean="0">
                <a:solidFill>
                  <a:srgbClr val="FF0000"/>
                </a:solidFill>
              </a:rPr>
              <a:t>SDGs</a:t>
            </a:r>
            <a:r>
              <a:rPr kumimoji="1" lang="ja-JP" altLang="en-US" dirty="0" smtClean="0">
                <a:solidFill>
                  <a:srgbClr val="FF0000"/>
                </a:solidFill>
              </a:rPr>
              <a:t>の基本的な理念「誰一人取り残さない」につながるかと思います。</a:t>
            </a:r>
          </a:p>
          <a:p>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5B103AE-3625-4285-8EA4-BC6C9E1B5A42}" type="slidenum">
              <a:rPr kumimoji="1" lang="ja-JP" altLang="en-US" smtClean="0"/>
              <a:t>17</a:t>
            </a:fld>
            <a:endParaRPr kumimoji="1" lang="ja-JP" altLang="en-US"/>
          </a:p>
        </p:txBody>
      </p:sp>
    </p:spTree>
    <p:extLst>
      <p:ext uri="{BB962C8B-B14F-4D97-AF65-F5344CB8AC3E}">
        <p14:creationId xmlns:p14="http://schemas.microsoft.com/office/powerpoint/2010/main" val="491603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誰もが役割をもてる地域共生社会をめざして</a:t>
            </a:r>
            <a:r>
              <a:rPr kumimoji="1" lang="ja-JP" altLang="en-US" dirty="0" err="1" smtClean="0"/>
              <a:t>、、、</a:t>
            </a:r>
            <a:endParaRPr kumimoji="1" lang="en-US" altLang="ja-JP" dirty="0" smtClean="0"/>
          </a:p>
          <a:p>
            <a:r>
              <a:rPr kumimoji="1" lang="ja-JP" altLang="en-US" dirty="0" smtClean="0"/>
              <a:t>ご清聴ありがとうございました。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15B103AE-3625-4285-8EA4-BC6C9E1B5A42}" type="slidenum">
              <a:rPr kumimoji="1" lang="ja-JP" altLang="en-US" smtClean="0"/>
              <a:t>18</a:t>
            </a:fld>
            <a:endParaRPr kumimoji="1" lang="ja-JP" altLang="en-US"/>
          </a:p>
        </p:txBody>
      </p:sp>
    </p:spTree>
    <p:extLst>
      <p:ext uri="{BB962C8B-B14F-4D97-AF65-F5344CB8AC3E}">
        <p14:creationId xmlns:p14="http://schemas.microsoft.com/office/powerpoint/2010/main" val="1702699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5B103AE-3625-4285-8EA4-BC6C9E1B5A42}" type="slidenum">
              <a:rPr kumimoji="1" lang="ja-JP" altLang="en-US" smtClean="0"/>
              <a:t>2</a:t>
            </a:fld>
            <a:endParaRPr kumimoji="1" lang="ja-JP" altLang="en-US"/>
          </a:p>
        </p:txBody>
      </p:sp>
    </p:spTree>
    <p:extLst>
      <p:ext uri="{BB962C8B-B14F-4D97-AF65-F5344CB8AC3E}">
        <p14:creationId xmlns:p14="http://schemas.microsoft.com/office/powerpoint/2010/main" val="245055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みなさんご存知のとおり、障害者差別解消法の改正法が今年</a:t>
            </a:r>
            <a:r>
              <a:rPr kumimoji="1" lang="en-US" altLang="ja-JP" dirty="0" smtClean="0"/>
              <a:t>4</a:t>
            </a:r>
            <a:r>
              <a:rPr kumimoji="1" lang="ja-JP" altLang="en-US" dirty="0" smtClean="0"/>
              <a:t>月に施行されました。</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これまで民間企業や団体にとって努力義務だった障害のある人への合理的配慮の提供が法的義務へと変わりました。</a:t>
            </a:r>
            <a:endParaRPr kumimoji="1" lang="en-US" altLang="ja-JP" dirty="0" smtClean="0"/>
          </a:p>
          <a:p>
            <a:r>
              <a:rPr kumimoji="1" lang="ja-JP" altLang="en-US" dirty="0" smtClean="0"/>
              <a:t>　合理的配慮は、障害のある人が日常生活で受けるさまざまな制限の原因となる社会的障壁を取り除くため、個別の状況に応じて行われます。</a:t>
            </a:r>
            <a:endParaRPr kumimoji="1" lang="en-US" altLang="ja-JP" dirty="0" smtClean="0"/>
          </a:p>
          <a:p>
            <a:r>
              <a:rPr kumimoji="1" lang="ja-JP" altLang="en-US" dirty="0" smtClean="0"/>
              <a:t>　これから、大阪・関西万博（</a:t>
            </a:r>
            <a:r>
              <a:rPr kumimoji="1" lang="en-US" altLang="ja-JP" dirty="0" smtClean="0"/>
              <a:t>2025.4.13</a:t>
            </a:r>
            <a:r>
              <a:rPr kumimoji="1" lang="ja-JP" altLang="en-US" dirty="0" smtClean="0"/>
              <a:t>～</a:t>
            </a:r>
            <a:r>
              <a:rPr kumimoji="1" lang="en-US" altLang="ja-JP" dirty="0" smtClean="0"/>
              <a:t>10.13</a:t>
            </a:r>
            <a:r>
              <a:rPr kumimoji="1" lang="ja-JP" altLang="en-US" dirty="0" smtClean="0"/>
              <a:t>）や世界陸上（</a:t>
            </a:r>
            <a:r>
              <a:rPr kumimoji="1" lang="en-US" altLang="ja-JP" dirty="0" smtClean="0"/>
              <a:t>2025.9.13</a:t>
            </a:r>
            <a:r>
              <a:rPr kumimoji="1" lang="ja-JP" altLang="en-US" dirty="0" smtClean="0"/>
              <a:t>～</a:t>
            </a:r>
            <a:r>
              <a:rPr kumimoji="1" lang="en-US" altLang="ja-JP" dirty="0" smtClean="0"/>
              <a:t>21</a:t>
            </a:r>
            <a:r>
              <a:rPr kumimoji="1" lang="ja-JP" altLang="en-US" dirty="0" smtClean="0"/>
              <a:t>）、デフリンピック東京大会（</a:t>
            </a:r>
            <a:r>
              <a:rPr kumimoji="1" lang="en-US" altLang="ja-JP" dirty="0" smtClean="0"/>
              <a:t>2025.11.15</a:t>
            </a:r>
            <a:r>
              <a:rPr kumimoji="1" lang="ja-JP" altLang="en-US" dirty="0" smtClean="0"/>
              <a:t>～</a:t>
            </a:r>
            <a:r>
              <a:rPr kumimoji="1" lang="en-US" altLang="ja-JP" dirty="0" smtClean="0"/>
              <a:t>26</a:t>
            </a:r>
            <a:r>
              <a:rPr kumimoji="1" lang="ja-JP" altLang="en-US" dirty="0" smtClean="0"/>
              <a:t>）開催を控え「ユニバーサルツーリズム」の動きが加速しているようです。</a:t>
            </a:r>
            <a:endParaRPr kumimoji="1" lang="en-US" altLang="ja-JP" dirty="0" smtClean="0"/>
          </a:p>
          <a:p>
            <a:r>
              <a:rPr kumimoji="1" lang="ja-JP" altLang="en-US" dirty="0" smtClean="0"/>
              <a:t>　「ユニバーサルツーリズム」は、観光庁が「高齢や障害等の有無にかかわらず全ての人が安心して楽しめる旅行」と定義しており、その経済効果が期待されているところです。</a:t>
            </a:r>
            <a:endParaRPr kumimoji="1" lang="en-US" altLang="ja-JP" dirty="0" smtClean="0"/>
          </a:p>
          <a:p>
            <a:r>
              <a:rPr kumimoji="1" lang="ja-JP" altLang="en-US" dirty="0" smtClean="0"/>
              <a:t>　実現されるためには、交通機関をはじめ宿泊、飲食、観光施設などでの合理的配慮が必要不可欠なので、ハード面でのバリアフリー化がさらに進むことが期待されています。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5B103AE-3625-4285-8EA4-BC6C9E1B5A42}" type="slidenum">
              <a:rPr kumimoji="1" lang="ja-JP" altLang="en-US" smtClean="0"/>
              <a:t>3</a:t>
            </a:fld>
            <a:endParaRPr kumimoji="1" lang="ja-JP" altLang="en-US"/>
          </a:p>
        </p:txBody>
      </p:sp>
    </p:spTree>
    <p:extLst>
      <p:ext uri="{BB962C8B-B14F-4D97-AF65-F5344CB8AC3E}">
        <p14:creationId xmlns:p14="http://schemas.microsoft.com/office/powerpoint/2010/main" val="3991739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バリアフリー化を進めるうえでは、我々は、「障害の社会モデル」を理解することが欠かせません。</a:t>
            </a:r>
            <a:endParaRPr kumimoji="1" lang="en-US" altLang="ja-JP" dirty="0" smtClean="0"/>
          </a:p>
          <a:p>
            <a:r>
              <a:rPr kumimoji="1" lang="ja-JP" altLang="en-US" dirty="0" smtClean="0"/>
              <a:t>　例えばということで、こちらに内閣府作成の事例をひとつご紹介したいと思います。</a:t>
            </a:r>
            <a:endParaRPr kumimoji="1" lang="en-US" altLang="ja-JP" dirty="0" smtClean="0"/>
          </a:p>
          <a:p>
            <a:r>
              <a:rPr kumimoji="1" lang="ja-JP" altLang="en-US" dirty="0" smtClean="0"/>
              <a:t>社会モデルの考え方と社会的障壁の例です。</a:t>
            </a:r>
            <a:endParaRPr kumimoji="1" lang="en-US" altLang="ja-JP" dirty="0" smtClean="0"/>
          </a:p>
          <a:p>
            <a:r>
              <a:rPr kumimoji="1" lang="ja-JP" altLang="en-US" dirty="0" smtClean="0"/>
              <a:t>・階段しかないので、車いすを利用している方は２階にはあがれない。ゆえに、「障害」がある</a:t>
            </a:r>
            <a:endParaRPr kumimoji="1" lang="en-US" altLang="ja-JP" dirty="0" smtClean="0"/>
          </a:p>
          <a:p>
            <a:r>
              <a:rPr kumimoji="1" lang="ja-JP" altLang="en-US" dirty="0" smtClean="0"/>
              <a:t>・エレベーターがあれば、２階にあがれる。ゆえに、「障害」がなくなった！</a:t>
            </a:r>
            <a:endParaRPr kumimoji="1" lang="en-US" altLang="ja-JP" dirty="0" smtClean="0"/>
          </a:p>
          <a:p>
            <a:r>
              <a:rPr kumimoji="1" lang="ja-JP" altLang="en-US" dirty="0" smtClean="0"/>
              <a:t>「社会モデルの考え方」は、車いすの方は何も変わっていない。変わったのは、あくまでも周囲の環境。「社会モデル」の考え方に基づけば、「階段」」という障壁（バリア）があることで車いすの方に「障害」が生じていることにな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障害のある人への社会的障壁を取り除くのは社会の責務だということの、わかりやすい事例かと思います。</a:t>
            </a:r>
            <a:endParaRPr kumimoji="1" lang="en-US" altLang="ja-JP" dirty="0" smtClean="0"/>
          </a:p>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15B103AE-3625-4285-8EA4-BC6C9E1B5A42}" type="slidenum">
              <a:rPr kumimoji="1" lang="ja-JP" altLang="en-US" smtClean="0"/>
              <a:t>4</a:t>
            </a:fld>
            <a:endParaRPr kumimoji="1" lang="ja-JP" altLang="en-US"/>
          </a:p>
        </p:txBody>
      </p:sp>
    </p:spTree>
    <p:extLst>
      <p:ext uri="{BB962C8B-B14F-4D97-AF65-F5344CB8AC3E}">
        <p14:creationId xmlns:p14="http://schemas.microsoft.com/office/powerpoint/2010/main" val="3555817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一方で、合理的配慮は、民間企業や団体が行うもので、個人としてはあまり関係ないと思われがちなんですが。</a:t>
            </a:r>
            <a:endParaRPr kumimoji="1" lang="en-US" altLang="ja-JP" dirty="0" smtClean="0"/>
          </a:p>
          <a:p>
            <a:r>
              <a:rPr kumimoji="1" lang="ja-JP" altLang="en-US" dirty="0" smtClean="0"/>
              <a:t>「ハード面のバリアフリー」ともう１本の柱がありまして、それは「心のバリアフリー」です。</a:t>
            </a:r>
            <a:endParaRPr kumimoji="1" lang="en-US" altLang="ja-JP" dirty="0" smtClean="0"/>
          </a:p>
          <a:p>
            <a:r>
              <a:rPr kumimoji="1" lang="ja-JP" altLang="en-US" dirty="0" smtClean="0"/>
              <a:t>「</a:t>
            </a:r>
            <a:r>
              <a:rPr kumimoji="1" lang="en-US" altLang="ja-JP" dirty="0" smtClean="0"/>
              <a:t>UD</a:t>
            </a:r>
            <a:r>
              <a:rPr kumimoji="1" lang="ja-JP" altLang="en-US" dirty="0" smtClean="0"/>
              <a:t>（ユニバーサルデザイン）</a:t>
            </a:r>
            <a:r>
              <a:rPr kumimoji="1" lang="en-US" altLang="ja-JP" dirty="0" smtClean="0"/>
              <a:t>2020</a:t>
            </a:r>
            <a:r>
              <a:rPr kumimoji="1" lang="ja-JP" altLang="en-US" dirty="0" smtClean="0"/>
              <a:t>行動計画」では「様々な心身の特性や考え方を持つすべての人々が、相互に理解を深めようとコミュニケーションをとり、支え合うこと」と定義しており、そのためには、一人ひとりが具体的な行動を起こし継続することが必要であるとしています。</a:t>
            </a:r>
            <a:endParaRPr kumimoji="1" lang="en-US" altLang="ja-JP" dirty="0" smtClean="0"/>
          </a:p>
          <a:p>
            <a:r>
              <a:rPr kumimoji="1" lang="ja-JP" altLang="en-US" dirty="0" smtClean="0"/>
              <a:t>それぞれの人がこの「心のバリアフリー」を体現するためのポイントは３点と言われており、</a:t>
            </a:r>
            <a:endParaRPr kumimoji="1" lang="en-US" altLang="ja-JP" dirty="0" smtClean="0"/>
          </a:p>
          <a:p>
            <a:r>
              <a:rPr kumimoji="1" lang="ja-JP" altLang="en-US" dirty="0" smtClean="0"/>
              <a:t>一つ目は、障害のある人への社会的障壁を取り除くのは社会の責務であるという「障害の社会モデル」を理解すること</a:t>
            </a:r>
            <a:endParaRPr kumimoji="1" lang="en-US" altLang="ja-JP" dirty="0" smtClean="0"/>
          </a:p>
          <a:p>
            <a:r>
              <a:rPr kumimoji="1" lang="ja-JP" altLang="en-US" dirty="0" smtClean="0"/>
              <a:t>二つ目は、障害のある人及びその家族への差別（不当な差別的取り扱い及び合理的配慮の不提供）を行わない</a:t>
            </a:r>
            <a:endParaRPr kumimoji="1" lang="en-US" altLang="ja-JP" dirty="0" smtClean="0"/>
          </a:p>
          <a:p>
            <a:r>
              <a:rPr kumimoji="1" lang="ja-JP" altLang="en-US" dirty="0" smtClean="0"/>
              <a:t>最後が、自分とは異なる条件を持つ多様な他者とコミュニケーションを取る力を養い、すべての人が抱える困難や痛みを想像し共感する力を培うこと</a:t>
            </a:r>
            <a:endParaRPr kumimoji="1" lang="en-US" altLang="ja-JP" dirty="0" smtClean="0"/>
          </a:p>
          <a:p>
            <a:r>
              <a:rPr kumimoji="1" lang="ja-JP" altLang="en-US" dirty="0" smtClean="0"/>
              <a:t>先ほどのバスや小学校での出来事のように、まずは、多様な人と出会いお互いを知ることなんでしょうね。</a:t>
            </a:r>
            <a:endParaRPr kumimoji="1" lang="ja-JP" altLang="en-US" dirty="0"/>
          </a:p>
        </p:txBody>
      </p:sp>
      <p:sp>
        <p:nvSpPr>
          <p:cNvPr id="4" name="スライド番号プレースホルダー 3"/>
          <p:cNvSpPr>
            <a:spLocks noGrp="1"/>
          </p:cNvSpPr>
          <p:nvPr>
            <p:ph type="sldNum" sz="quarter" idx="10"/>
          </p:nvPr>
        </p:nvSpPr>
        <p:spPr/>
        <p:txBody>
          <a:bodyPr/>
          <a:lstStyle/>
          <a:p>
            <a:fld id="{15B103AE-3625-4285-8EA4-BC6C9E1B5A42}" type="slidenum">
              <a:rPr kumimoji="1" lang="ja-JP" altLang="en-US" smtClean="0"/>
              <a:t>5</a:t>
            </a:fld>
            <a:endParaRPr kumimoji="1" lang="ja-JP" altLang="en-US"/>
          </a:p>
        </p:txBody>
      </p:sp>
    </p:spTree>
    <p:extLst>
      <p:ext uri="{BB962C8B-B14F-4D97-AF65-F5344CB8AC3E}">
        <p14:creationId xmlns:p14="http://schemas.microsoft.com/office/powerpoint/2010/main" val="2955867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　あまり難しく考えずに、多様な人と出会うことが肝心。</a:t>
            </a:r>
            <a:endParaRPr kumimoji="1" lang="en-US" altLang="ja-JP"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　そこで、地域のご縁をつないでいるのが地域福祉コーディネーターです。</a:t>
            </a:r>
            <a:endParaRPr kumimoji="1" lang="en-US" altLang="ja-JP"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rgbClr val="FF0000"/>
                </a:solidFill>
                <a:effectLst/>
                <a:latin typeface="+mn-lt"/>
                <a:ea typeface="+mn-ea"/>
                <a:cs typeface="+mn-cs"/>
              </a:rPr>
              <a:t>　</a:t>
            </a:r>
            <a:r>
              <a:rPr kumimoji="1" lang="ja-JP" altLang="ja-JP" sz="1200" kern="1200" dirty="0" smtClean="0">
                <a:solidFill>
                  <a:srgbClr val="FF0000"/>
                </a:solidFill>
                <a:effectLst/>
                <a:latin typeface="+mn-lt"/>
                <a:ea typeface="+mn-ea"/>
                <a:cs typeface="+mn-cs"/>
              </a:rPr>
              <a:t>住民同士が出会い参加することのできる場や居場所の創設などを行っております。</a:t>
            </a:r>
          </a:p>
          <a:p>
            <a:endParaRPr kumimoji="1" lang="ja-JP" altLang="en-US"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rgbClr val="FF0000"/>
              </a:solidFill>
            </a:endParaRPr>
          </a:p>
        </p:txBody>
      </p:sp>
      <p:sp>
        <p:nvSpPr>
          <p:cNvPr id="4" name="スライド番号プレースホルダー 3"/>
          <p:cNvSpPr>
            <a:spLocks noGrp="1"/>
          </p:cNvSpPr>
          <p:nvPr>
            <p:ph type="sldNum" sz="quarter" idx="10"/>
          </p:nvPr>
        </p:nvSpPr>
        <p:spPr/>
        <p:txBody>
          <a:bodyPr/>
          <a:lstStyle/>
          <a:p>
            <a:fld id="{15B103AE-3625-4285-8EA4-BC6C9E1B5A42}" type="slidenum">
              <a:rPr kumimoji="1" lang="ja-JP" altLang="en-US" smtClean="0"/>
              <a:t>6</a:t>
            </a:fld>
            <a:endParaRPr kumimoji="1" lang="ja-JP" altLang="en-US"/>
          </a:p>
        </p:txBody>
      </p:sp>
    </p:spTree>
    <p:extLst>
      <p:ext uri="{BB962C8B-B14F-4D97-AF65-F5344CB8AC3E}">
        <p14:creationId xmlns:p14="http://schemas.microsoft.com/office/powerpoint/2010/main" val="3577554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地域福祉コーディネーターの「ご縁をつなぐ」取組の</a:t>
            </a:r>
            <a:r>
              <a:rPr kumimoji="1" lang="ja-JP" altLang="ja-JP" sz="1200" kern="1200" dirty="0" smtClean="0">
                <a:solidFill>
                  <a:schemeClr val="tx1"/>
                </a:solidFill>
                <a:effectLst/>
                <a:latin typeface="+mn-lt"/>
                <a:ea typeface="+mn-ea"/>
                <a:cs typeface="+mn-cs"/>
              </a:rPr>
              <a:t>ひとつ</a:t>
            </a:r>
            <a:r>
              <a:rPr kumimoji="1" lang="ja-JP" altLang="en-US" sz="1200" kern="1200" dirty="0" smtClean="0">
                <a:solidFill>
                  <a:schemeClr val="tx1"/>
                </a:solidFill>
                <a:effectLst/>
                <a:latin typeface="+mn-lt"/>
                <a:ea typeface="+mn-ea"/>
                <a:cs typeface="+mn-cs"/>
              </a:rPr>
              <a:t>として「地域福祉アンテナショップ」があります。これは、物産品等を売る「アンテナショップ」とは違い、立川市独自のものです。</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　僕は参加したい、私たちは活動したい、私は相談したい、私は情報がほしい、</a:t>
            </a:r>
            <a:r>
              <a:rPr kumimoji="1" lang="ja-JP" altLang="en-US" sz="1200" kern="1200" dirty="0" smtClean="0">
                <a:solidFill>
                  <a:schemeClr val="tx1"/>
                </a:solidFill>
                <a:effectLst/>
                <a:latin typeface="+mn-lt"/>
                <a:ea typeface="+mn-ea"/>
                <a:cs typeface="+mn-cs"/>
              </a:rPr>
              <a:t>あるいは</a:t>
            </a:r>
            <a:r>
              <a:rPr kumimoji="1" lang="ja-JP" altLang="ja-JP" sz="1200" kern="1200" dirty="0" smtClean="0">
                <a:solidFill>
                  <a:schemeClr val="tx1"/>
                </a:solidFill>
                <a:effectLst/>
                <a:latin typeface="+mn-lt"/>
                <a:ea typeface="+mn-ea"/>
                <a:cs typeface="+mn-cs"/>
              </a:rPr>
              <a:t>情報を伝えたいと、それぞれが気軽に立ち寄れる「地域福祉アンテナショップ」</a:t>
            </a:r>
            <a:r>
              <a:rPr kumimoji="1" lang="ja-JP" altLang="en-US" sz="1200" kern="1200" dirty="0" smtClean="0">
                <a:solidFill>
                  <a:schemeClr val="tx1"/>
                </a:solidFill>
                <a:effectLst/>
                <a:latin typeface="+mn-lt"/>
                <a:ea typeface="+mn-ea"/>
                <a:cs typeface="+mn-cs"/>
              </a:rPr>
              <a:t>が</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市内に</a:t>
            </a:r>
            <a:r>
              <a:rPr kumimoji="1" lang="ja-JP" altLang="ja-JP" sz="1200" kern="1200" dirty="0" smtClean="0">
                <a:solidFill>
                  <a:schemeClr val="tx1"/>
                </a:solidFill>
                <a:effectLst/>
                <a:latin typeface="+mn-lt"/>
                <a:ea typeface="+mn-ea"/>
                <a:cs typeface="+mn-cs"/>
              </a:rPr>
              <a:t>大小さまざまできることを目指</a:t>
            </a:r>
            <a:r>
              <a:rPr kumimoji="1" lang="ja-JP" altLang="en-US" sz="1200" kern="1200" dirty="0" smtClean="0">
                <a:solidFill>
                  <a:schemeClr val="tx1"/>
                </a:solidFill>
                <a:effectLst/>
                <a:latin typeface="+mn-lt"/>
                <a:ea typeface="+mn-ea"/>
                <a:cs typeface="+mn-cs"/>
              </a:rPr>
              <a:t>しています。</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smtClean="0">
                <a:solidFill>
                  <a:schemeClr val="tx1"/>
                </a:solidFill>
                <a:effectLst/>
                <a:latin typeface="+mn-lt"/>
                <a:ea typeface="+mn-ea"/>
                <a:cs typeface="+mn-cs"/>
              </a:rPr>
              <a:t>　また、</a:t>
            </a:r>
            <a:r>
              <a:rPr kumimoji="1" lang="ja-JP" altLang="en-US" sz="1200" u="sng" kern="1200" dirty="0" smtClean="0">
                <a:solidFill>
                  <a:schemeClr val="tx1"/>
                </a:solidFill>
                <a:effectLst/>
                <a:latin typeface="+mn-lt"/>
                <a:ea typeface="+mn-ea"/>
                <a:cs typeface="+mn-cs"/>
              </a:rPr>
              <a:t>様々な人が交流することにより、地域に困りごとがあっても、それぞれが知恵を出し合い、できることを持ち寄り、解決に繋がっていくことを目指しています。</a:t>
            </a:r>
            <a:r>
              <a:rPr kumimoji="1" lang="ja-JP" altLang="en-US" sz="1200" kern="1200" dirty="0" smtClean="0">
                <a:solidFill>
                  <a:schemeClr val="tx1"/>
                </a:solidFill>
                <a:effectLst/>
                <a:latin typeface="+mn-lt"/>
                <a:ea typeface="+mn-ea"/>
                <a:cs typeface="+mn-cs"/>
              </a:rPr>
              <a:t>地域のつながりを広げる「アンテナ」となるよう活動を広げています。</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15B103AE-3625-4285-8EA4-BC6C9E1B5A42}" type="slidenum">
              <a:rPr kumimoji="1" lang="ja-JP" altLang="en-US" smtClean="0"/>
              <a:t>7</a:t>
            </a:fld>
            <a:endParaRPr kumimoji="1" lang="ja-JP" altLang="en-US"/>
          </a:p>
        </p:txBody>
      </p:sp>
    </p:spTree>
    <p:extLst>
      <p:ext uri="{BB962C8B-B14F-4D97-AF65-F5344CB8AC3E}">
        <p14:creationId xmlns:p14="http://schemas.microsoft.com/office/powerpoint/2010/main" val="3194949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lt"/>
              </a:rPr>
              <a:t>　ここからは地域での実践をご紹介していきたいと思います。</a:t>
            </a:r>
            <a:endParaRPr kumimoji="1" lang="en-US" altLang="ja-JP" dirty="0" smtClean="0">
              <a:latin typeface="+mn-lt"/>
            </a:endParaRPr>
          </a:p>
          <a:p>
            <a:r>
              <a:rPr kumimoji="1" lang="ja-JP" altLang="en-US" dirty="0" smtClean="0">
                <a:latin typeface="+mn-lt"/>
              </a:rPr>
              <a:t>　いろんな人が出会ってお互いを知る実践</a:t>
            </a:r>
            <a:r>
              <a:rPr kumimoji="1" lang="en-US" altLang="ja-JP" dirty="0" smtClean="0">
                <a:latin typeface="+mn-lt"/>
              </a:rPr>
              <a:t>1</a:t>
            </a:r>
            <a:r>
              <a:rPr kumimoji="1" lang="ja-JP" altLang="en-US" dirty="0" smtClean="0">
                <a:latin typeface="+mn-lt"/>
              </a:rPr>
              <a:t>は、地域福祉アンテナショップ第１号一番町北住宅にある「にこにこサロン」の紹介です。</a:t>
            </a:r>
            <a:r>
              <a:rPr kumimoji="1" lang="ja-JP" altLang="en-US" b="0" dirty="0" smtClean="0">
                <a:solidFill>
                  <a:schemeClr val="tx1"/>
                </a:solidFill>
                <a:latin typeface="+mn-lt"/>
                <a:ea typeface="UD デジタル 教科書体 NK-R" panose="02020400000000000000" pitchFamily="18" charset="-128"/>
              </a:rPr>
              <a:t>市営住宅の</a:t>
            </a:r>
            <a:r>
              <a:rPr kumimoji="1" lang="en-US" altLang="ja-JP" b="0" dirty="0" smtClean="0">
                <a:solidFill>
                  <a:schemeClr val="tx1"/>
                </a:solidFill>
                <a:latin typeface="+mn-lt"/>
                <a:ea typeface="UD デジタル 教科書体 NK-R" panose="02020400000000000000" pitchFamily="18" charset="-128"/>
              </a:rPr>
              <a:t>1</a:t>
            </a:r>
            <a:r>
              <a:rPr kumimoji="1" lang="ja-JP" altLang="en-US" b="0" dirty="0" smtClean="0">
                <a:solidFill>
                  <a:schemeClr val="tx1"/>
                </a:solidFill>
                <a:latin typeface="+mn-lt"/>
                <a:ea typeface="UD デジタル 教科書体 NK-R" panose="02020400000000000000" pitchFamily="18" charset="-128"/>
              </a:rPr>
              <a:t>階にある、元子育て広場だったスペースを活用しています。</a:t>
            </a:r>
            <a:endParaRPr kumimoji="1" lang="en-US" altLang="ja-JP" b="0" dirty="0" smtClean="0">
              <a:solidFill>
                <a:schemeClr val="tx1"/>
              </a:solidFill>
              <a:latin typeface="+mn-lt"/>
              <a:ea typeface="UD デジタル 教科書体 NK-R" panose="02020400000000000000" pitchFamily="18" charset="-128"/>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実行委員会方式</a:t>
            </a:r>
            <a:r>
              <a:rPr kumimoji="1" lang="ja-JP" altLang="en-US" sz="1200" kern="1200" dirty="0" smtClean="0">
                <a:solidFill>
                  <a:schemeClr val="tx1"/>
                </a:solidFill>
                <a:effectLst/>
                <a:latin typeface="+mn-lt"/>
                <a:ea typeface="+mn-ea"/>
                <a:cs typeface="+mn-cs"/>
              </a:rPr>
              <a:t>で「</a:t>
            </a:r>
            <a:r>
              <a:rPr kumimoji="1" lang="ja-JP" altLang="ja-JP" sz="1200" kern="1200" dirty="0" smtClean="0">
                <a:solidFill>
                  <a:schemeClr val="tx1"/>
                </a:solidFill>
                <a:effectLst/>
                <a:latin typeface="+mn-lt"/>
                <a:ea typeface="+mn-ea"/>
                <a:cs typeface="+mn-cs"/>
              </a:rPr>
              <a:t>にこたんメンバー</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が開催</a:t>
            </a:r>
            <a:r>
              <a:rPr kumimoji="1" lang="ja-JP" altLang="en-US" sz="1200" kern="1200" dirty="0" smtClean="0">
                <a:solidFill>
                  <a:schemeClr val="tx1"/>
                </a:solidFill>
                <a:effectLst/>
                <a:latin typeface="+mn-lt"/>
                <a:ea typeface="+mn-ea"/>
                <a:cs typeface="+mn-cs"/>
              </a:rPr>
              <a:t>を</a:t>
            </a:r>
            <a:r>
              <a:rPr kumimoji="1" lang="ja-JP" altLang="ja-JP" sz="1200" kern="1200" dirty="0" smtClean="0">
                <a:solidFill>
                  <a:schemeClr val="tx1"/>
                </a:solidFill>
                <a:effectLst/>
                <a:latin typeface="+mn-lt"/>
                <a:ea typeface="+mn-ea"/>
                <a:cs typeface="+mn-cs"/>
              </a:rPr>
              <a:t>支援</a:t>
            </a:r>
            <a:r>
              <a:rPr kumimoji="1" lang="ja-JP" altLang="en-US" sz="1200" kern="1200" dirty="0" smtClean="0">
                <a:solidFill>
                  <a:schemeClr val="tx1"/>
                </a:solidFill>
                <a:effectLst/>
                <a:latin typeface="+mn-lt"/>
                <a:ea typeface="+mn-ea"/>
                <a:cs typeface="+mn-cs"/>
              </a:rPr>
              <a:t>しています。</a:t>
            </a:r>
            <a:endParaRPr kumimoji="1" lang="en-US" altLang="ja-JP" b="0" dirty="0" smtClean="0">
              <a:solidFill>
                <a:schemeClr val="tx1"/>
              </a:solidFill>
              <a:latin typeface="+mn-lt"/>
              <a:ea typeface="UD デジタル 教科書体 NK-R" panose="02020400000000000000" pitchFamily="18" charset="-128"/>
            </a:endParaRPr>
          </a:p>
          <a:p>
            <a:r>
              <a:rPr kumimoji="1" lang="ja-JP" altLang="en-US" b="0" dirty="0" smtClean="0">
                <a:solidFill>
                  <a:schemeClr val="tx1"/>
                </a:solidFill>
                <a:latin typeface="+mn-lt"/>
                <a:ea typeface="UD デジタル 教科書体 NK-R" panose="02020400000000000000" pitchFamily="18" charset="-128"/>
              </a:rPr>
              <a:t>　月２回の出入り自由・過ごし方も自由な「わくわくフリーデイ」の他、相談会や学習支援、体操教室など、世代を問わず地域の方々の居場所になっています。</a:t>
            </a:r>
            <a:endParaRPr kumimoji="1" lang="en-US" altLang="ja-JP" dirty="0" smtClean="0">
              <a:latin typeface="+mn-lt"/>
            </a:endParaRPr>
          </a:p>
          <a:p>
            <a:r>
              <a:rPr kumimoji="1" lang="ja-JP" altLang="en-US" dirty="0" smtClean="0">
                <a:latin typeface="+mn-lt"/>
              </a:rPr>
              <a:t>　わくわくフリーデイは、何かをするために行く場所ではなく、気負いせず気軽に参加できる場所でありたいと取組んできており、</a:t>
            </a:r>
            <a:endParaRPr kumimoji="1" lang="en-US" altLang="ja-JP" dirty="0" smtClean="0">
              <a:latin typeface="+mn-lt"/>
            </a:endParaRPr>
          </a:p>
          <a:p>
            <a:r>
              <a:rPr kumimoji="1" lang="ja-JP" altLang="en-US" dirty="0" smtClean="0">
                <a:latin typeface="+mn-lt"/>
              </a:rPr>
              <a:t>「何をしてもよくて、こんなに自由な場所は他にない。ここが見つけられてとても良かった。」という声も聞かれています。</a:t>
            </a:r>
            <a:endParaRPr kumimoji="1" lang="en-US" altLang="ja-JP" dirty="0" smtClean="0">
              <a:latin typeface="+mn-lt"/>
            </a:endParaRPr>
          </a:p>
        </p:txBody>
      </p:sp>
      <p:sp>
        <p:nvSpPr>
          <p:cNvPr id="4" name="スライド番号プレースホルダー 3"/>
          <p:cNvSpPr>
            <a:spLocks noGrp="1"/>
          </p:cNvSpPr>
          <p:nvPr>
            <p:ph type="sldNum" sz="quarter" idx="10"/>
          </p:nvPr>
        </p:nvSpPr>
        <p:spPr/>
        <p:txBody>
          <a:bodyPr/>
          <a:lstStyle/>
          <a:p>
            <a:fld id="{15B103AE-3625-4285-8EA4-BC6C9E1B5A42}" type="slidenum">
              <a:rPr kumimoji="1" lang="ja-JP" altLang="en-US" smtClean="0"/>
              <a:t>8</a:t>
            </a:fld>
            <a:endParaRPr kumimoji="1" lang="ja-JP" altLang="en-US"/>
          </a:p>
        </p:txBody>
      </p:sp>
    </p:spTree>
    <p:extLst>
      <p:ext uri="{BB962C8B-B14F-4D97-AF65-F5344CB8AC3E}">
        <p14:creationId xmlns:p14="http://schemas.microsoft.com/office/powerpoint/2010/main" val="3480323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実践２は若葉町団地のバスロータリーの目のまえにある肉屋さんの跡地にできた地域福祉アンテナショップ</a:t>
            </a:r>
            <a:r>
              <a:rPr kumimoji="1" lang="en-US" altLang="ja-JP" dirty="0" smtClean="0"/>
              <a:t>BASE☆298</a:t>
            </a:r>
            <a:r>
              <a:rPr kumimoji="1" lang="ja-JP" altLang="en-US" dirty="0" smtClean="0"/>
              <a:t>です。</a:t>
            </a:r>
            <a:endParaRPr kumimoji="1" lang="en-US" altLang="ja-JP" dirty="0" smtClean="0"/>
          </a:p>
          <a:p>
            <a:r>
              <a:rPr kumimoji="1" lang="ja-JP" altLang="en-US" dirty="0" smtClean="0"/>
              <a:t>　</a:t>
            </a:r>
            <a:r>
              <a:rPr kumimoji="1" lang="ja-JP" altLang="ja-JP" sz="1200" kern="1200" dirty="0" smtClean="0">
                <a:solidFill>
                  <a:schemeClr val="tx1"/>
                </a:solidFill>
                <a:effectLst/>
                <a:latin typeface="+mn-lt"/>
                <a:ea typeface="+mn-ea"/>
                <a:cs typeface="+mn-cs"/>
              </a:rPr>
              <a:t>コミュニティスペースとして平日</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時～</a:t>
            </a:r>
            <a:r>
              <a:rPr kumimoji="1" lang="en-US" altLang="ja-JP" sz="1200" kern="1200" dirty="0" smtClean="0">
                <a:solidFill>
                  <a:schemeClr val="tx1"/>
                </a:solidFill>
                <a:effectLst/>
                <a:latin typeface="+mn-lt"/>
                <a:ea typeface="+mn-ea"/>
                <a:cs typeface="+mn-cs"/>
              </a:rPr>
              <a:t>16</a:t>
            </a:r>
            <a:r>
              <a:rPr kumimoji="1" lang="ja-JP" altLang="ja-JP" sz="1200" kern="1200" dirty="0" smtClean="0">
                <a:solidFill>
                  <a:schemeClr val="tx1"/>
                </a:solidFill>
                <a:effectLst/>
                <a:latin typeface="+mn-lt"/>
                <a:ea typeface="+mn-ea"/>
                <a:cs typeface="+mn-cs"/>
              </a:rPr>
              <a:t>時までオープン</a:t>
            </a:r>
            <a:r>
              <a:rPr kumimoji="1" lang="ja-JP" altLang="en-US" sz="1200" kern="1200" dirty="0" smtClean="0">
                <a:solidFill>
                  <a:schemeClr val="tx1"/>
                </a:solidFill>
                <a:effectLst/>
                <a:latin typeface="+mn-lt"/>
                <a:ea typeface="+mn-ea"/>
                <a:cs typeface="+mn-cs"/>
              </a:rPr>
              <a:t>しているほか、毎月</a:t>
            </a:r>
            <a:r>
              <a:rPr kumimoji="1" lang="ja-JP" altLang="ja-JP" sz="1200" kern="1200" dirty="0" smtClean="0">
                <a:solidFill>
                  <a:schemeClr val="tx1"/>
                </a:solidFill>
                <a:effectLst/>
                <a:latin typeface="+mn-lt"/>
                <a:ea typeface="+mn-ea"/>
                <a:cs typeface="+mn-cs"/>
              </a:rPr>
              <a:t>第３水曜日</a:t>
            </a:r>
            <a:r>
              <a:rPr kumimoji="1" lang="en-US" altLang="ja-JP" sz="1200" kern="1200" dirty="0" smtClean="0">
                <a:solidFill>
                  <a:schemeClr val="tx1"/>
                </a:solidFill>
                <a:effectLst/>
                <a:latin typeface="+mn-lt"/>
                <a:ea typeface="+mn-ea"/>
                <a:cs typeface="+mn-cs"/>
              </a:rPr>
              <a:t>16</a:t>
            </a:r>
            <a:r>
              <a:rPr kumimoji="1" lang="ja-JP" altLang="ja-JP" sz="1200" kern="1200" dirty="0" smtClean="0">
                <a:solidFill>
                  <a:schemeClr val="tx1"/>
                </a:solidFill>
                <a:effectLst/>
                <a:latin typeface="+mn-lt"/>
                <a:ea typeface="+mn-ea"/>
                <a:cs typeface="+mn-cs"/>
              </a:rPr>
              <a:t>時～</a:t>
            </a:r>
            <a:r>
              <a:rPr kumimoji="1" lang="en-US" altLang="ja-JP" sz="1200" kern="1200" dirty="0" smtClean="0">
                <a:solidFill>
                  <a:schemeClr val="tx1"/>
                </a:solidFill>
                <a:effectLst/>
                <a:latin typeface="+mn-lt"/>
                <a:ea typeface="+mn-ea"/>
                <a:cs typeface="+mn-cs"/>
              </a:rPr>
              <a:t>18</a:t>
            </a:r>
            <a:r>
              <a:rPr kumimoji="1" lang="ja-JP" altLang="ja-JP" sz="1200" kern="1200" dirty="0" smtClean="0">
                <a:solidFill>
                  <a:schemeClr val="tx1"/>
                </a:solidFill>
                <a:effectLst/>
                <a:latin typeface="+mn-lt"/>
                <a:ea typeface="+mn-ea"/>
                <a:cs typeface="+mn-cs"/>
              </a:rPr>
              <a:t>時「まぁ～</a:t>
            </a:r>
            <a:r>
              <a:rPr kumimoji="1" lang="ja-JP" altLang="ja-JP" sz="1200" kern="1200" dirty="0" err="1" smtClean="0">
                <a:solidFill>
                  <a:schemeClr val="tx1"/>
                </a:solidFill>
                <a:effectLst/>
                <a:latin typeface="+mn-lt"/>
                <a:ea typeface="+mn-ea"/>
                <a:cs typeface="+mn-cs"/>
              </a:rPr>
              <a:t>ず</a:t>
            </a:r>
            <a:r>
              <a:rPr kumimoji="1" lang="ja-JP" altLang="ja-JP" sz="1200" kern="1200" dirty="0" smtClean="0">
                <a:solidFill>
                  <a:schemeClr val="tx1"/>
                </a:solidFill>
                <a:effectLst/>
                <a:latin typeface="+mn-lt"/>
                <a:ea typeface="+mn-ea"/>
                <a:cs typeface="+mn-cs"/>
              </a:rPr>
              <a:t>スペース」</a:t>
            </a:r>
            <a:r>
              <a:rPr kumimoji="1" lang="ja-JP" altLang="en-US" sz="1200" kern="1200" dirty="0" smtClean="0">
                <a:solidFill>
                  <a:schemeClr val="tx1"/>
                </a:solidFill>
                <a:effectLst/>
                <a:latin typeface="+mn-lt"/>
                <a:ea typeface="+mn-ea"/>
                <a:cs typeface="+mn-cs"/>
              </a:rPr>
              <a:t>では、</a:t>
            </a:r>
            <a:r>
              <a:rPr kumimoji="1" lang="ja-JP" altLang="ja-JP" sz="1200" kern="1200" dirty="0" smtClean="0">
                <a:solidFill>
                  <a:schemeClr val="tx1"/>
                </a:solidFill>
                <a:effectLst/>
                <a:latin typeface="+mn-lt"/>
                <a:ea typeface="+mn-ea"/>
                <a:cs typeface="+mn-cs"/>
              </a:rPr>
              <a:t>子どもが自由に好きなことをして過ごせる時間</a:t>
            </a:r>
            <a:r>
              <a:rPr kumimoji="1" lang="ja-JP" altLang="en-US" sz="1200" kern="1200" dirty="0" smtClean="0">
                <a:solidFill>
                  <a:schemeClr val="tx1"/>
                </a:solidFill>
                <a:effectLst/>
                <a:latin typeface="+mn-lt"/>
                <a:ea typeface="+mn-ea"/>
                <a:cs typeface="+mn-cs"/>
              </a:rPr>
              <a:t>で</a:t>
            </a:r>
            <a:r>
              <a:rPr kumimoji="1" lang="ja-JP" altLang="ja-JP" sz="1200" kern="1200" dirty="0" smtClean="0">
                <a:solidFill>
                  <a:schemeClr val="tx1"/>
                </a:solidFill>
                <a:effectLst/>
                <a:latin typeface="+mn-lt"/>
                <a:ea typeface="+mn-ea"/>
                <a:cs typeface="+mn-cs"/>
              </a:rPr>
              <a:t>、大学生や地域のボランティアと一緒にゲームをするなど</a:t>
            </a:r>
            <a:r>
              <a:rPr kumimoji="1" lang="ja-JP" altLang="en-US" sz="1200" kern="1200" dirty="0" smtClean="0">
                <a:solidFill>
                  <a:schemeClr val="tx1"/>
                </a:solidFill>
                <a:effectLst/>
                <a:latin typeface="+mn-lt"/>
                <a:ea typeface="+mn-ea"/>
                <a:cs typeface="+mn-cs"/>
              </a:rPr>
              <a:t>しています。その</a:t>
            </a:r>
            <a:r>
              <a:rPr kumimoji="1" lang="ja-JP" altLang="ja-JP" sz="1200" kern="1200" dirty="0" smtClean="0">
                <a:solidFill>
                  <a:schemeClr val="tx1"/>
                </a:solidFill>
                <a:effectLst/>
                <a:latin typeface="+mn-lt"/>
                <a:ea typeface="+mn-ea"/>
                <a:cs typeface="+mn-cs"/>
              </a:rPr>
              <a:t>他、音楽や、美術、季節のイベント</a:t>
            </a:r>
            <a:r>
              <a:rPr kumimoji="1" lang="ja-JP" altLang="en-US" sz="1200" kern="1200" dirty="0" smtClean="0">
                <a:solidFill>
                  <a:schemeClr val="tx1"/>
                </a:solidFill>
                <a:effectLst/>
                <a:latin typeface="+mn-lt"/>
                <a:ea typeface="+mn-ea"/>
                <a:cs typeface="+mn-cs"/>
              </a:rPr>
              <a:t>を、</a:t>
            </a:r>
            <a:r>
              <a:rPr kumimoji="1" lang="ja-JP" altLang="ja-JP" sz="1200" kern="1200" dirty="0" smtClean="0">
                <a:solidFill>
                  <a:schemeClr val="tx1"/>
                </a:solidFill>
                <a:effectLst/>
                <a:latin typeface="+mn-lt"/>
                <a:ea typeface="+mn-ea"/>
                <a:cs typeface="+mn-cs"/>
              </a:rPr>
              <a:t>毎月</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回「</a:t>
            </a:r>
            <a:r>
              <a:rPr kumimoji="1" lang="en-US" altLang="ja-JP" sz="1200" kern="1200" dirty="0" smtClean="0">
                <a:solidFill>
                  <a:schemeClr val="tx1"/>
                </a:solidFill>
                <a:effectLst/>
                <a:latin typeface="+mn-lt"/>
                <a:ea typeface="+mn-ea"/>
                <a:cs typeface="+mn-cs"/>
              </a:rPr>
              <a:t>298</a:t>
            </a:r>
            <a:r>
              <a:rPr kumimoji="1" lang="ja-JP" altLang="ja-JP" sz="1200" kern="1200" dirty="0" smtClean="0">
                <a:solidFill>
                  <a:schemeClr val="tx1"/>
                </a:solidFill>
                <a:effectLst/>
                <a:latin typeface="+mn-lt"/>
                <a:ea typeface="+mn-ea"/>
                <a:cs typeface="+mn-cs"/>
              </a:rPr>
              <a:t>実行委員会議」</a:t>
            </a:r>
            <a:r>
              <a:rPr kumimoji="1" lang="ja-JP" altLang="en-US" sz="1200" kern="1200" dirty="0" smtClean="0">
                <a:solidFill>
                  <a:schemeClr val="tx1"/>
                </a:solidFill>
                <a:effectLst/>
                <a:latin typeface="+mn-lt"/>
                <a:ea typeface="+mn-ea"/>
                <a:cs typeface="+mn-cs"/>
              </a:rPr>
              <a:t>の中で企画して行っています。</a:t>
            </a:r>
            <a:endParaRPr kumimoji="1" lang="en-US" altLang="ja-JP" dirty="0" smtClean="0"/>
          </a:p>
          <a:p>
            <a:r>
              <a:rPr kumimoji="1" lang="ja-JP" altLang="en-US" dirty="0" smtClean="0"/>
              <a:t>　第</a:t>
            </a:r>
            <a:r>
              <a:rPr kumimoji="1" lang="en-US" altLang="ja-JP" dirty="0" smtClean="0"/>
              <a:t>4</a:t>
            </a:r>
            <a:r>
              <a:rPr kumimoji="1" lang="ja-JP" altLang="en-US" dirty="0" smtClean="0"/>
              <a:t>土曜日に実施している「ごはん処</a:t>
            </a:r>
            <a:r>
              <a:rPr kumimoji="1" lang="en-US" altLang="ja-JP" dirty="0" smtClean="0"/>
              <a:t>298</a:t>
            </a:r>
            <a:r>
              <a:rPr kumimoji="1" lang="ja-JP" altLang="en-US" dirty="0" smtClean="0"/>
              <a:t>」では、子どもは無料、大人は</a:t>
            </a:r>
            <a:r>
              <a:rPr kumimoji="1" lang="en-US" altLang="ja-JP" dirty="0" smtClean="0"/>
              <a:t>298</a:t>
            </a:r>
            <a:r>
              <a:rPr kumimoji="1" lang="ja-JP" altLang="en-US" dirty="0" smtClean="0"/>
              <a:t>円で食事を提供しています。障害のある人もない人も、子どもも高齢者も利用しており、様々な交流が生まれています。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5B103AE-3625-4285-8EA4-BC6C9E1B5A42}" type="slidenum">
              <a:rPr kumimoji="1" lang="ja-JP" altLang="en-US" smtClean="0"/>
              <a:t>9</a:t>
            </a:fld>
            <a:endParaRPr kumimoji="1" lang="ja-JP" altLang="en-US"/>
          </a:p>
        </p:txBody>
      </p:sp>
    </p:spTree>
    <p:extLst>
      <p:ext uri="{BB962C8B-B14F-4D97-AF65-F5344CB8AC3E}">
        <p14:creationId xmlns:p14="http://schemas.microsoft.com/office/powerpoint/2010/main" val="631461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9" name="直角三角形 18">
            <a:extLst>
              <a:ext uri="{FF2B5EF4-FFF2-40B4-BE49-F238E27FC236}">
                <a16:creationId xmlns:a16="http://schemas.microsoft.com/office/drawing/2014/main" id="{CC48D43B-7B5A-4A2C-96DD-10E09371770F}"/>
              </a:ext>
            </a:extLst>
          </p:cNvPr>
          <p:cNvSpPr/>
          <p:nvPr userDrawn="1"/>
        </p:nvSpPr>
        <p:spPr>
          <a:xfrm rot="5400000">
            <a:off x="-20587" y="25"/>
            <a:ext cx="1577004" cy="1576954"/>
          </a:xfrm>
          <a:prstGeom prst="rtTriangle">
            <a:avLst/>
          </a:prstGeom>
          <a:pattFill prst="pct5">
            <a:fgClr>
              <a:schemeClr val="accent5">
                <a:lumMod val="75000"/>
              </a:schemeClr>
            </a:fgClr>
            <a:bgClr>
              <a:schemeClr val="accent5">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143000" y="1124530"/>
            <a:ext cx="6858000" cy="2387600"/>
          </a:xfrm>
        </p:spPr>
        <p:txBody>
          <a:bodyPr anchor="b">
            <a:normAutofit/>
          </a:bodyPr>
          <a:lstStyle>
            <a:lvl1pPr algn="ctr">
              <a:defRPr sz="6000" b="1">
                <a:solidFill>
                  <a:schemeClr val="tx1"/>
                </a:solidFill>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000">
                <a:solidFill>
                  <a:schemeClr val="tx1"/>
                </a:solidFill>
                <a:latin typeface="Meiryo UI" panose="020B0604030504040204" pitchFamily="50" charset="-128"/>
                <a:ea typeface="Meiryo UI" panose="020B0604030504040204" pitchFamily="50" charset="-128"/>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endParaRPr lang="en-US" altLang="ja-JP" dirty="0"/>
          </a:p>
          <a:p>
            <a:r>
              <a:rPr lang="ja-JP" altLang="en-US" dirty="0"/>
              <a:t>マスター サブタイトルの書式設定</a:t>
            </a:r>
            <a:endParaRPr lang="en-US" dirty="0"/>
          </a:p>
        </p:txBody>
      </p:sp>
      <p:sp>
        <p:nvSpPr>
          <p:cNvPr id="7" name="フリーフォーム:図形 12">
            <a:extLst>
              <a:ext uri="{FF2B5EF4-FFF2-40B4-BE49-F238E27FC236}">
                <a16:creationId xmlns:a16="http://schemas.microsoft.com/office/drawing/2014/main" id="{52CDADEE-F095-4437-B75E-0FB48E25FC29}"/>
              </a:ext>
            </a:extLst>
          </p:cNvPr>
          <p:cNvSpPr/>
          <p:nvPr userDrawn="1"/>
        </p:nvSpPr>
        <p:spPr>
          <a:xfrm rot="13500000">
            <a:off x="-572077" y="5494762"/>
            <a:ext cx="1144152" cy="114415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5"/>
            </a:fgClr>
            <a:bgClr>
              <a:schemeClr val="accent5">
                <a:lumMod val="75000"/>
              </a:schemeClr>
            </a:bgClr>
          </a:patt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A7EA1D17-8FAD-4147-8AEF-45AC18CA5E82}"/>
              </a:ext>
            </a:extLst>
          </p:cNvPr>
          <p:cNvSpPr txBox="1"/>
          <p:nvPr userDrawn="1"/>
        </p:nvSpPr>
        <p:spPr>
          <a:xfrm>
            <a:off x="3108960" y="4912821"/>
            <a:ext cx="4927600" cy="1323439"/>
          </a:xfrm>
          <a:prstGeom prst="rect">
            <a:avLst/>
          </a:prstGeom>
          <a:noFill/>
        </p:spPr>
        <p:txBody>
          <a:bodyPr wrap="square" rtlCol="0">
            <a:spAutoFit/>
          </a:bodyPr>
          <a:lstStyle/>
          <a:p>
            <a:pPr algn="r" defTabSz="914400"/>
            <a:endParaRPr kumimoji="1" lang="en-US" altLang="ja-JP" sz="2000" dirty="0">
              <a:solidFill>
                <a:schemeClr val="tx1"/>
              </a:solidFill>
              <a:latin typeface="Meiryo UI" panose="020B0604030504040204" pitchFamily="50" charset="-128"/>
              <a:ea typeface="Meiryo UI" panose="020B0604030504040204" pitchFamily="50" charset="-128"/>
            </a:endParaRPr>
          </a:p>
          <a:p>
            <a:pPr algn="r" defTabSz="914400"/>
            <a:endParaRPr kumimoji="1" lang="en-US" altLang="ja-JP" sz="2000" dirty="0">
              <a:solidFill>
                <a:schemeClr val="tx1"/>
              </a:solidFill>
              <a:latin typeface="Meiryo UI" panose="020B0604030504040204" pitchFamily="50" charset="-128"/>
              <a:ea typeface="Meiryo UI" panose="020B0604030504040204" pitchFamily="50" charset="-128"/>
            </a:endParaRPr>
          </a:p>
          <a:p>
            <a:pPr algn="r" defTabSz="914400"/>
            <a:endParaRPr kumimoji="1" lang="en-US" altLang="ja-JP" sz="2000" dirty="0">
              <a:solidFill>
                <a:schemeClr val="tx1"/>
              </a:solidFill>
              <a:latin typeface="Meiryo UI" panose="020B0604030504040204" pitchFamily="50" charset="-128"/>
              <a:ea typeface="Meiryo UI" panose="020B0604030504040204" pitchFamily="50" charset="-128"/>
            </a:endParaRPr>
          </a:p>
          <a:p>
            <a:pPr algn="r" defTabSz="914400"/>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CA70F59E-DCD6-48AD-AF72-D1EE8B99E895}"/>
              </a:ext>
            </a:extLst>
          </p:cNvPr>
          <p:cNvSpPr/>
          <p:nvPr userDrawn="1"/>
        </p:nvSpPr>
        <p:spPr>
          <a:xfrm>
            <a:off x="1143000" y="3429000"/>
            <a:ext cx="6858000" cy="145475"/>
          </a:xfrm>
          <a:prstGeom prst="rect">
            <a:avLst/>
          </a:prstGeom>
          <a:pattFill prst="dkUpDiag">
            <a:fgClr>
              <a:schemeClr val="accent5"/>
            </a:fgClr>
            <a:bgClr>
              <a:schemeClr val="accent5">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直角三角形 10">
            <a:extLst>
              <a:ext uri="{FF2B5EF4-FFF2-40B4-BE49-F238E27FC236}">
                <a16:creationId xmlns:a16="http://schemas.microsoft.com/office/drawing/2014/main" id="{9860B941-D43B-45DE-AD7B-469B27ADA1B8}"/>
              </a:ext>
            </a:extLst>
          </p:cNvPr>
          <p:cNvSpPr/>
          <p:nvPr userDrawn="1"/>
        </p:nvSpPr>
        <p:spPr>
          <a:xfrm rot="13493878">
            <a:off x="-573390" y="787373"/>
            <a:ext cx="1105656" cy="1124530"/>
          </a:xfrm>
          <a:prstGeom prst="rtTriangle">
            <a:avLst/>
          </a:prstGeom>
          <a:pattFill prst="wdDnDiag">
            <a:fgClr>
              <a:schemeClr val="accent5"/>
            </a:fgClr>
            <a:bgClr>
              <a:schemeClr val="accent5">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直角三角形 12">
            <a:extLst>
              <a:ext uri="{FF2B5EF4-FFF2-40B4-BE49-F238E27FC236}">
                <a16:creationId xmlns:a16="http://schemas.microsoft.com/office/drawing/2014/main" id="{6946AE0C-480C-4BD1-B7E1-05E00F14AD05}"/>
              </a:ext>
            </a:extLst>
          </p:cNvPr>
          <p:cNvSpPr/>
          <p:nvPr userDrawn="1"/>
        </p:nvSpPr>
        <p:spPr>
          <a:xfrm rot="10800000">
            <a:off x="6929120" y="0"/>
            <a:ext cx="2214880" cy="2387600"/>
          </a:xfrm>
          <a:prstGeom prst="rtTriangle">
            <a:avLst/>
          </a:prstGeom>
          <a:pattFill prst="pct90">
            <a:fgClr>
              <a:schemeClr val="accent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直角三角形 13">
            <a:extLst>
              <a:ext uri="{FF2B5EF4-FFF2-40B4-BE49-F238E27FC236}">
                <a16:creationId xmlns:a16="http://schemas.microsoft.com/office/drawing/2014/main" id="{B288ADCC-B7A0-4206-B601-794DFD819AA8}"/>
              </a:ext>
            </a:extLst>
          </p:cNvPr>
          <p:cNvSpPr/>
          <p:nvPr userDrawn="1"/>
        </p:nvSpPr>
        <p:spPr>
          <a:xfrm rot="10800000">
            <a:off x="7437120" y="19193"/>
            <a:ext cx="1706880" cy="1768966"/>
          </a:xfrm>
          <a:prstGeom prst="rtTriangle">
            <a:avLst/>
          </a:prstGeom>
          <a:pattFill prst="dkHorz">
            <a:fgClr>
              <a:schemeClr val="accent5"/>
            </a:fgClr>
            <a:bgClr>
              <a:schemeClr val="accent5">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直角三角形 16">
            <a:extLst>
              <a:ext uri="{FF2B5EF4-FFF2-40B4-BE49-F238E27FC236}">
                <a16:creationId xmlns:a16="http://schemas.microsoft.com/office/drawing/2014/main" id="{8A073DA9-2E57-4A04-A216-973E0A8B3DF6}"/>
              </a:ext>
            </a:extLst>
          </p:cNvPr>
          <p:cNvSpPr/>
          <p:nvPr userDrawn="1"/>
        </p:nvSpPr>
        <p:spPr>
          <a:xfrm rot="13493878">
            <a:off x="-402382" y="166745"/>
            <a:ext cx="804762" cy="788784"/>
          </a:xfrm>
          <a:prstGeom prst="rtTriangle">
            <a:avLst/>
          </a:prstGeom>
          <a:pattFill prst="wdUpDiag">
            <a:fgClr>
              <a:schemeClr val="accent5"/>
            </a:fgClr>
            <a:bgClr>
              <a:schemeClr val="accent5">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7540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540178E-D03F-4761-B182-C8499ACAF6D5}" type="datetime1">
              <a:rPr kumimoji="1" lang="ja-JP" altLang="en-US" smtClean="0"/>
              <a:t>2024/12/12</a:t>
            </a:fld>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463145" y="6356351"/>
            <a:ext cx="2057400" cy="365125"/>
          </a:xfrm>
          <a:prstGeom prst="rect">
            <a:avLst/>
          </a:prstGeom>
        </p:spPr>
        <p:txBody>
          <a:bodyPr/>
          <a:lstStyle/>
          <a:p>
            <a:fld id="{A2F73554-B0EB-499B-8A9F-28ECAEA7E337}" type="slidenum">
              <a:rPr kumimoji="1" lang="ja-JP" altLang="en-US" smtClean="0"/>
              <a:t>‹#›</a:t>
            </a:fld>
            <a:endParaRPr kumimoji="1" lang="ja-JP" altLang="en-US"/>
          </a:p>
        </p:txBody>
      </p:sp>
    </p:spTree>
    <p:extLst>
      <p:ext uri="{BB962C8B-B14F-4D97-AF65-F5344CB8AC3E}">
        <p14:creationId xmlns:p14="http://schemas.microsoft.com/office/powerpoint/2010/main" val="3234267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764AAFE-9DF1-44C4-9E45-9C1B1D03E3B5}" type="datetime1">
              <a:rPr kumimoji="1" lang="ja-JP" altLang="en-US" smtClean="0"/>
              <a:t>2024/12/12</a:t>
            </a:fld>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463145" y="6356351"/>
            <a:ext cx="2057400" cy="365125"/>
          </a:xfrm>
          <a:prstGeom prst="rect">
            <a:avLst/>
          </a:prstGeom>
        </p:spPr>
        <p:txBody>
          <a:bodyPr/>
          <a:lstStyle/>
          <a:p>
            <a:fld id="{A2F73554-B0EB-499B-8A9F-28ECAEA7E337}" type="slidenum">
              <a:rPr kumimoji="1" lang="ja-JP" altLang="en-US" smtClean="0"/>
              <a:t>‹#›</a:t>
            </a:fld>
            <a:endParaRPr kumimoji="1" lang="ja-JP" altLang="en-US"/>
          </a:p>
        </p:txBody>
      </p:sp>
    </p:spTree>
    <p:extLst>
      <p:ext uri="{BB962C8B-B14F-4D97-AF65-F5344CB8AC3E}">
        <p14:creationId xmlns:p14="http://schemas.microsoft.com/office/powerpoint/2010/main" val="573970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3845" y="365760"/>
            <a:ext cx="7886700" cy="864524"/>
          </a:xfrm>
        </p:spPr>
        <p:txBody>
          <a:bodyPr>
            <a:normAutofit/>
          </a:bodyPr>
          <a:lstStyle>
            <a:lvl1pPr>
              <a:defRPr sz="4000" b="1">
                <a:solidFill>
                  <a:schemeClr val="tx1"/>
                </a:solidFill>
                <a:latin typeface="Meiryo UI" panose="020B0604030504040204" pitchFamily="50" charset="-128"/>
                <a:ea typeface="Meiryo UI" panose="020B0604030504040204"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633845" y="1354975"/>
            <a:ext cx="7886700" cy="4825163"/>
          </a:xfrm>
        </p:spPr>
        <p:txBody>
          <a:bodyPr/>
          <a:lstStyle>
            <a:lvl1pPr marL="171450" indent="-171450">
              <a:lnSpc>
                <a:spcPct val="100000"/>
              </a:lnSpc>
              <a:buFont typeface="Wingdings" panose="05000000000000000000" pitchFamily="2" charset="2"/>
              <a:buChar char="Ø"/>
              <a:defRPr sz="4000">
                <a:solidFill>
                  <a:schemeClr val="tx1"/>
                </a:solidFill>
                <a:latin typeface="Meiryo UI" panose="020B0604030504040204" pitchFamily="50" charset="-128"/>
                <a:ea typeface="Meiryo UI" panose="020B0604030504040204" pitchFamily="50" charset="-128"/>
              </a:defRPr>
            </a:lvl1pPr>
            <a:lvl2pPr marL="514350" indent="-171450">
              <a:buFont typeface="Wingdings" panose="05000000000000000000" pitchFamily="2" charset="2"/>
              <a:buChar char="l"/>
              <a:defRPr sz="3200">
                <a:solidFill>
                  <a:schemeClr val="tx1"/>
                </a:solidFill>
                <a:latin typeface="Meiryo UI" panose="020B0604030504040204" pitchFamily="50" charset="-128"/>
                <a:ea typeface="Meiryo UI" panose="020B0604030504040204" pitchFamily="50" charset="-128"/>
              </a:defRPr>
            </a:lvl2pPr>
            <a:lvl3pPr>
              <a:defRPr sz="2400">
                <a:solidFill>
                  <a:schemeClr val="tx1"/>
                </a:solidFill>
                <a:latin typeface="Meiryo UI" panose="020B0604030504040204" pitchFamily="50" charset="-128"/>
                <a:ea typeface="Meiryo UI" panose="020B0604030504040204" pitchFamily="50" charset="-128"/>
              </a:defRPr>
            </a:lvl3pPr>
            <a:lvl4pPr>
              <a:defRPr>
                <a:solidFill>
                  <a:schemeClr val="tx1"/>
                </a:solidFill>
                <a:latin typeface="Meiryo UI" panose="020B0604030504040204" pitchFamily="50" charset="-128"/>
                <a:ea typeface="Meiryo UI" panose="020B0604030504040204" pitchFamily="50" charset="-128"/>
              </a:defRPr>
            </a:lvl4pPr>
            <a:lvl5pPr>
              <a:defRPr>
                <a:solidFill>
                  <a:schemeClr val="tx1"/>
                </a:solidFill>
                <a:latin typeface="Meiryo UI" panose="020B0604030504040204" pitchFamily="50" charset="-128"/>
                <a:ea typeface="Meiryo UI" panose="020B0604030504040204"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フリーフォーム:図形 23">
            <a:extLst>
              <a:ext uri="{FF2B5EF4-FFF2-40B4-BE49-F238E27FC236}">
                <a16:creationId xmlns:a16="http://schemas.microsoft.com/office/drawing/2014/main" id="{0A3689F0-DC8D-4037-ADD2-6D3A99B42E89}"/>
              </a:ext>
            </a:extLst>
          </p:cNvPr>
          <p:cNvSpPr/>
          <p:nvPr userDrawn="1"/>
        </p:nvSpPr>
        <p:spPr>
          <a:xfrm flipH="1">
            <a:off x="7734300" y="5464233"/>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5">
                <a:lumMod val="20000"/>
                <a:lumOff val="80000"/>
              </a:schemeClr>
            </a:fgClr>
            <a:bgClr>
              <a:schemeClr val="accent5">
                <a:lumMod val="60000"/>
                <a:lumOff val="40000"/>
              </a:schemeClr>
            </a:bgClr>
          </a:patt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a:extLst>
              <a:ext uri="{FF2B5EF4-FFF2-40B4-BE49-F238E27FC236}">
                <a16:creationId xmlns:a16="http://schemas.microsoft.com/office/drawing/2014/main" id="{85DD1FED-EE92-45C0-9C2C-25F696F39646}"/>
              </a:ext>
            </a:extLst>
          </p:cNvPr>
          <p:cNvSpPr/>
          <p:nvPr userDrawn="1"/>
        </p:nvSpPr>
        <p:spPr>
          <a:xfrm>
            <a:off x="623455" y="1257820"/>
            <a:ext cx="7897090" cy="9715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Slide Number Placeholder 5">
            <a:extLst>
              <a:ext uri="{FF2B5EF4-FFF2-40B4-BE49-F238E27FC236}">
                <a16:creationId xmlns:a16="http://schemas.microsoft.com/office/drawing/2014/main" id="{3C0ADBDB-D787-4FEE-9E22-E912FB68B203}"/>
              </a:ext>
            </a:extLst>
          </p:cNvPr>
          <p:cNvSpPr>
            <a:spLocks noGrp="1"/>
          </p:cNvSpPr>
          <p:nvPr>
            <p:ph type="sldNum" sz="quarter" idx="12"/>
          </p:nvPr>
        </p:nvSpPr>
        <p:spPr>
          <a:xfrm>
            <a:off x="6463145" y="6356351"/>
            <a:ext cx="2057400" cy="365125"/>
          </a:xfrm>
          <a:prstGeom prst="rect">
            <a:avLst/>
          </a:prstGeom>
        </p:spPr>
        <p:txBody>
          <a:bodyPr/>
          <a:lstStyle>
            <a:lvl1pPr>
              <a:defRPr sz="2000">
                <a:solidFill>
                  <a:schemeClr val="tx1"/>
                </a:solidFill>
                <a:latin typeface="Meiryo UI" panose="020B0604030504040204" pitchFamily="50" charset="-128"/>
                <a:ea typeface="Meiryo UI" panose="020B0604030504040204" pitchFamily="50" charset="-128"/>
              </a:defRPr>
            </a:lvl1pPr>
          </a:lstStyle>
          <a:p>
            <a:fld id="{A2F73554-B0EB-499B-8A9F-28ECAEA7E337}" type="slidenum">
              <a:rPr kumimoji="1" lang="ja-JP" altLang="en-US" smtClean="0"/>
              <a:pPr/>
              <a:t>‹#›</a:t>
            </a:fld>
            <a:endParaRPr kumimoji="1" lang="ja-JP" altLang="en-US"/>
          </a:p>
        </p:txBody>
      </p:sp>
    </p:spTree>
    <p:extLst>
      <p:ext uri="{BB962C8B-B14F-4D97-AF65-F5344CB8AC3E}">
        <p14:creationId xmlns:p14="http://schemas.microsoft.com/office/powerpoint/2010/main" val="1795060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99316" y="3418518"/>
            <a:ext cx="7886700" cy="1661174"/>
          </a:xfrm>
        </p:spPr>
        <p:txBody>
          <a:bodyPr anchor="b">
            <a:normAutofit/>
          </a:bodyPr>
          <a:lstStyle>
            <a:lvl1pPr algn="ctr">
              <a:defRPr sz="5400" b="1">
                <a:solidFill>
                  <a:schemeClr val="tx1"/>
                </a:solidFill>
                <a:latin typeface="Meiryo UI" panose="020B0604030504040204" pitchFamily="50" charset="-128"/>
                <a:ea typeface="Meiryo UI" panose="020B0604030504040204" pitchFamily="50" charset="-128"/>
              </a:defRPr>
            </a:lvl1pPr>
          </a:lstStyle>
          <a:p>
            <a:r>
              <a:rPr lang="ja-JP" altLang="en-US" dirty="0"/>
              <a:t>マスター タイトルの書式設定</a:t>
            </a:r>
            <a:endParaRPr lang="en-US" dirty="0"/>
          </a:p>
        </p:txBody>
      </p:sp>
      <p:sp>
        <p:nvSpPr>
          <p:cNvPr id="6" name="Slide Number Placeholder 5"/>
          <p:cNvSpPr>
            <a:spLocks noGrp="1"/>
          </p:cNvSpPr>
          <p:nvPr>
            <p:ph type="sldNum" sz="quarter" idx="12"/>
          </p:nvPr>
        </p:nvSpPr>
        <p:spPr>
          <a:xfrm>
            <a:off x="6463145" y="6356351"/>
            <a:ext cx="2057400" cy="365125"/>
          </a:xfrm>
          <a:prstGeom prst="rect">
            <a:avLst/>
          </a:prstGeom>
        </p:spPr>
        <p:txBody>
          <a:bodyPr/>
          <a:lstStyle>
            <a:lvl1pPr>
              <a:defRPr sz="2000">
                <a:solidFill>
                  <a:schemeClr val="tx1"/>
                </a:solidFill>
                <a:latin typeface="Meiryo UI" panose="020B0604030504040204" pitchFamily="50" charset="-128"/>
                <a:ea typeface="Meiryo UI" panose="020B0604030504040204" pitchFamily="50" charset="-128"/>
              </a:defRPr>
            </a:lvl1pPr>
          </a:lstStyle>
          <a:p>
            <a:fld id="{A2F73554-B0EB-499B-8A9F-28ECAEA7E337}" type="slidenum">
              <a:rPr kumimoji="1" lang="ja-JP" altLang="en-US" smtClean="0"/>
              <a:pPr/>
              <a:t>‹#›</a:t>
            </a:fld>
            <a:endParaRPr kumimoji="1" lang="ja-JP" altLang="en-US"/>
          </a:p>
        </p:txBody>
      </p:sp>
      <p:sp>
        <p:nvSpPr>
          <p:cNvPr id="7" name="フリーフォーム:図形 12">
            <a:extLst>
              <a:ext uri="{FF2B5EF4-FFF2-40B4-BE49-F238E27FC236}">
                <a16:creationId xmlns:a16="http://schemas.microsoft.com/office/drawing/2014/main" id="{31BE6B4A-B7D4-484F-9B09-B1C828D47920}"/>
              </a:ext>
            </a:extLst>
          </p:cNvPr>
          <p:cNvSpPr/>
          <p:nvPr userDrawn="1"/>
        </p:nvSpPr>
        <p:spPr>
          <a:xfrm rot="7992170" flipH="1">
            <a:off x="8612551" y="3061829"/>
            <a:ext cx="1062896" cy="949653"/>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5"/>
            </a:fgClr>
            <a:bgClr>
              <a:schemeClr val="accent5">
                <a:lumMod val="75000"/>
              </a:schemeClr>
            </a:bgClr>
          </a:patt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a:extLst>
              <a:ext uri="{FF2B5EF4-FFF2-40B4-BE49-F238E27FC236}">
                <a16:creationId xmlns:a16="http://schemas.microsoft.com/office/drawing/2014/main" id="{9C3415FD-53A1-4F1D-AF87-01E2C7253225}"/>
              </a:ext>
            </a:extLst>
          </p:cNvPr>
          <p:cNvSpPr/>
          <p:nvPr userDrawn="1"/>
        </p:nvSpPr>
        <p:spPr>
          <a:xfrm>
            <a:off x="619662" y="5079692"/>
            <a:ext cx="7876744" cy="144319"/>
          </a:xfrm>
          <a:prstGeom prst="rect">
            <a:avLst/>
          </a:prstGeom>
          <a:pattFill prst="dkVert">
            <a:fgClr>
              <a:schemeClr val="accent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3781942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8E833B7-B5AC-49B7-859E-24F954DF368F}" type="datetime1">
              <a:rPr kumimoji="1" lang="ja-JP" altLang="en-US" smtClean="0"/>
              <a:t>2024/12/12</a:t>
            </a:fld>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6463145" y="6356351"/>
            <a:ext cx="2057400" cy="365125"/>
          </a:xfrm>
          <a:prstGeom prst="rect">
            <a:avLst/>
          </a:prstGeom>
        </p:spPr>
        <p:txBody>
          <a:bodyPr/>
          <a:lstStyle/>
          <a:p>
            <a:fld id="{A2F73554-B0EB-499B-8A9F-28ECAEA7E337}" type="slidenum">
              <a:rPr kumimoji="1" lang="ja-JP" altLang="en-US" smtClean="0"/>
              <a:t>‹#›</a:t>
            </a:fld>
            <a:endParaRPr kumimoji="1" lang="ja-JP" altLang="en-US"/>
          </a:p>
        </p:txBody>
      </p:sp>
    </p:spTree>
    <p:extLst>
      <p:ext uri="{BB962C8B-B14F-4D97-AF65-F5344CB8AC3E}">
        <p14:creationId xmlns:p14="http://schemas.microsoft.com/office/powerpoint/2010/main" val="1496635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AC2A672B-7992-4ED7-B226-D788A83904AC}" type="datetime1">
              <a:rPr kumimoji="1" lang="ja-JP" altLang="en-US" smtClean="0"/>
              <a:t>2024/12/12</a:t>
            </a:fld>
            <a:endParaRPr kumimoji="1" lang="ja-JP" alt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6463145" y="6356351"/>
            <a:ext cx="2057400" cy="365125"/>
          </a:xfrm>
          <a:prstGeom prst="rect">
            <a:avLst/>
          </a:prstGeom>
        </p:spPr>
        <p:txBody>
          <a:bodyPr/>
          <a:lstStyle/>
          <a:p>
            <a:fld id="{A2F73554-B0EB-499B-8A9F-28ECAEA7E337}"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881334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356351"/>
            <a:ext cx="2057400" cy="365125"/>
          </a:xfrm>
          <a:prstGeom prst="rect">
            <a:avLst/>
          </a:prstGeom>
        </p:spPr>
        <p:txBody>
          <a:bodyPr/>
          <a:lstStyle/>
          <a:p>
            <a:fld id="{C20FF3F7-272F-4118-B71A-0734E07CF9ED}" type="datetime1">
              <a:rPr kumimoji="1" lang="ja-JP" altLang="en-US" smtClean="0"/>
              <a:t>2024/12/12</a:t>
            </a:fld>
            <a:endParaRPr kumimoji="1" lang="ja-JP" alt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6463145" y="6356351"/>
            <a:ext cx="2057400" cy="365125"/>
          </a:xfrm>
          <a:prstGeom prst="rect">
            <a:avLst/>
          </a:prstGeom>
        </p:spPr>
        <p:txBody>
          <a:bodyPr/>
          <a:lstStyle/>
          <a:p>
            <a:fld id="{A2F73554-B0EB-499B-8A9F-28ECAEA7E337}"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4254694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AAB93A1F-B617-4DC5-8EE8-543E9BFF307D}" type="datetime1">
              <a:rPr kumimoji="1" lang="ja-JP" altLang="en-US" smtClean="0"/>
              <a:t>2024/12/12</a:t>
            </a:fld>
            <a:endParaRPr kumimoji="1" lang="ja-JP" alt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a:xfrm>
            <a:off x="6463145" y="6356351"/>
            <a:ext cx="2057400" cy="365125"/>
          </a:xfrm>
          <a:prstGeom prst="rect">
            <a:avLst/>
          </a:prstGeom>
        </p:spPr>
        <p:txBody>
          <a:bodyPr/>
          <a:lstStyle/>
          <a:p>
            <a:fld id="{A2F73554-B0EB-499B-8A9F-28ECAEA7E337}" type="slidenum">
              <a:rPr kumimoji="1" lang="ja-JP" altLang="en-US" smtClean="0"/>
              <a:t>‹#›</a:t>
            </a:fld>
            <a:endParaRPr kumimoji="1" lang="ja-JP" altLang="en-US"/>
          </a:p>
        </p:txBody>
      </p:sp>
    </p:spTree>
    <p:extLst>
      <p:ext uri="{BB962C8B-B14F-4D97-AF65-F5344CB8AC3E}">
        <p14:creationId xmlns:p14="http://schemas.microsoft.com/office/powerpoint/2010/main" val="3979348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AC132A6-8785-4800-A446-D5CB6B30225C}" type="datetime1">
              <a:rPr kumimoji="1" lang="ja-JP" altLang="en-US" smtClean="0"/>
              <a:t>2024/12/12</a:t>
            </a:fld>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6463145" y="6356351"/>
            <a:ext cx="2057400" cy="365125"/>
          </a:xfrm>
          <a:prstGeom prst="rect">
            <a:avLst/>
          </a:prstGeom>
        </p:spPr>
        <p:txBody>
          <a:bodyPr/>
          <a:lstStyle/>
          <a:p>
            <a:fld id="{A2F73554-B0EB-499B-8A9F-28ECAEA7E337}" type="slidenum">
              <a:rPr kumimoji="1" lang="ja-JP" altLang="en-US" smtClean="0"/>
              <a:t>‹#›</a:t>
            </a:fld>
            <a:endParaRPr kumimoji="1" lang="ja-JP" altLang="en-US"/>
          </a:p>
        </p:txBody>
      </p:sp>
    </p:spTree>
    <p:extLst>
      <p:ext uri="{BB962C8B-B14F-4D97-AF65-F5344CB8AC3E}">
        <p14:creationId xmlns:p14="http://schemas.microsoft.com/office/powerpoint/2010/main" val="137202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75A1CE6-1546-44ED-885A-5EE41D2DAE3E}" type="datetime1">
              <a:rPr kumimoji="1" lang="ja-JP" altLang="en-US" smtClean="0"/>
              <a:t>2024/12/12</a:t>
            </a:fld>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63145" y="6356351"/>
            <a:ext cx="2057400" cy="365125"/>
          </a:xfrm>
          <a:prstGeom prst="rect">
            <a:avLst/>
          </a:prstGeom>
        </p:spPr>
        <p:txBody>
          <a:bodyPr/>
          <a:lstStyle/>
          <a:p>
            <a:fld id="{A2F73554-B0EB-499B-8A9F-28ECAEA7E337}" type="slidenum">
              <a:rPr kumimoji="1" lang="ja-JP" altLang="en-US" smtClean="0"/>
              <a:t>‹#›</a:t>
            </a:fld>
            <a:endParaRPr kumimoji="1" lang="ja-JP" altLang="en-US"/>
          </a:p>
        </p:txBody>
      </p:sp>
    </p:spTree>
    <p:extLst>
      <p:ext uri="{BB962C8B-B14F-4D97-AF65-F5344CB8AC3E}">
        <p14:creationId xmlns:p14="http://schemas.microsoft.com/office/powerpoint/2010/main" val="4188298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5D68AB07-1BA9-4386-808E-62A44D79A35D}" type="datetime1">
              <a:rPr kumimoji="1" lang="ja-JP" altLang="en-US" smtClean="0"/>
              <a:t>2024/12/12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A2F73554-B0EB-499B-8A9F-28ECAEA7E337}" type="slidenum">
              <a:rPr kumimoji="1" lang="ja-JP" altLang="en-US" smtClean="0"/>
              <a:t>‹#›</a:t>
            </a:fld>
            <a:endParaRPr kumimoji="1" lang="ja-JP" altLang="en-US"/>
          </a:p>
        </p:txBody>
      </p:sp>
    </p:spTree>
    <p:extLst>
      <p:ext uri="{BB962C8B-B14F-4D97-AF65-F5344CB8AC3E}">
        <p14:creationId xmlns:p14="http://schemas.microsoft.com/office/powerpoint/2010/main" val="245546601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4861CE-2A05-4CE1-A190-4B1D506015F2}"/>
              </a:ext>
            </a:extLst>
          </p:cNvPr>
          <p:cNvSpPr>
            <a:spLocks noGrp="1"/>
          </p:cNvSpPr>
          <p:nvPr>
            <p:ph type="ctrTitle"/>
          </p:nvPr>
        </p:nvSpPr>
        <p:spPr/>
        <p:txBody>
          <a:bodyPr>
            <a:normAutofit/>
          </a:bodyPr>
          <a:lstStyle/>
          <a:p>
            <a:r>
              <a:rPr kumimoji="1" lang="en-US" altLang="ja-JP" sz="1400" dirty="0" smtClean="0"/>
              <a:t>2024.12.12</a:t>
            </a:r>
            <a:r>
              <a:rPr kumimoji="1" lang="ja-JP" altLang="en-US" sz="1400" dirty="0" smtClean="0"/>
              <a:t>　　</a:t>
            </a:r>
            <a:r>
              <a:rPr kumimoji="1" lang="en-US" altLang="ja-JP" sz="1400" dirty="0" smtClean="0"/>
              <a:t/>
            </a:r>
            <a:br>
              <a:rPr kumimoji="1" lang="en-US" altLang="ja-JP" sz="1400" dirty="0" smtClean="0"/>
            </a:br>
            <a:r>
              <a:rPr kumimoji="1" lang="en-US" altLang="ja-JP" sz="1400" dirty="0" smtClean="0"/>
              <a:t/>
            </a:r>
            <a:br>
              <a:rPr kumimoji="1" lang="en-US" altLang="ja-JP" sz="1400" dirty="0" smtClean="0"/>
            </a:br>
            <a:r>
              <a:rPr kumimoji="1" lang="ja-JP" altLang="en-US" sz="2400" dirty="0" smtClean="0"/>
              <a:t>　</a:t>
            </a:r>
            <a:r>
              <a:rPr lang="ja-JP" altLang="en-US" sz="2400" dirty="0" smtClean="0"/>
              <a:t>シンポジウム　</a:t>
            </a:r>
            <a:r>
              <a:rPr kumimoji="1" lang="ja-JP" altLang="en-US" sz="2400" dirty="0" smtClean="0"/>
              <a:t>～障害のある人もない人も～</a:t>
            </a:r>
            <a:r>
              <a:rPr kumimoji="1" lang="en-US" altLang="ja-JP" sz="1800" dirty="0" smtClean="0"/>
              <a:t/>
            </a:r>
            <a:br>
              <a:rPr kumimoji="1" lang="en-US" altLang="ja-JP" sz="1800" dirty="0" smtClean="0"/>
            </a:br>
            <a:r>
              <a:rPr lang="ja-JP" altLang="en-US" sz="2400" dirty="0" smtClean="0"/>
              <a:t>　</a:t>
            </a:r>
            <a:r>
              <a:rPr lang="ja-JP" altLang="en-US" sz="3600" dirty="0" smtClean="0"/>
              <a:t>地域</a:t>
            </a:r>
            <a:r>
              <a:rPr kumimoji="1" lang="ja-JP" altLang="en-US" sz="3600" dirty="0" smtClean="0"/>
              <a:t>共生社会とは？</a:t>
            </a:r>
            <a:endParaRPr kumimoji="1" lang="ja-JP" altLang="en-US" sz="3600" dirty="0"/>
          </a:p>
        </p:txBody>
      </p:sp>
      <p:sp>
        <p:nvSpPr>
          <p:cNvPr id="3" name="字幕 2">
            <a:extLst>
              <a:ext uri="{FF2B5EF4-FFF2-40B4-BE49-F238E27FC236}">
                <a16:creationId xmlns:a16="http://schemas.microsoft.com/office/drawing/2014/main" id="{EC692A47-4B17-40F2-87E3-ADB5D122E34E}"/>
              </a:ext>
            </a:extLst>
          </p:cNvPr>
          <p:cNvSpPr>
            <a:spLocks noGrp="1"/>
          </p:cNvSpPr>
          <p:nvPr>
            <p:ph type="subTitle" idx="1"/>
          </p:nvPr>
        </p:nvSpPr>
        <p:spPr>
          <a:xfrm>
            <a:off x="1143000" y="3602037"/>
            <a:ext cx="6858000" cy="2881889"/>
          </a:xfrm>
        </p:spPr>
        <p:txBody>
          <a:bodyPr>
            <a:normAutofit lnSpcReduction="10000"/>
          </a:bodyPr>
          <a:lstStyle/>
          <a:p>
            <a:endParaRPr lang="en-US" altLang="ja-JP" dirty="0" smtClean="0"/>
          </a:p>
          <a:p>
            <a:endParaRPr lang="en-US" altLang="ja-JP" dirty="0"/>
          </a:p>
          <a:p>
            <a:endParaRPr lang="en-US" altLang="ja-JP" dirty="0" smtClean="0"/>
          </a:p>
          <a:p>
            <a:endParaRPr lang="en-US" altLang="ja-JP" dirty="0" smtClean="0"/>
          </a:p>
          <a:p>
            <a:endParaRPr lang="en-US" altLang="ja-JP" dirty="0"/>
          </a:p>
          <a:p>
            <a:endParaRPr lang="en-US" altLang="ja-JP" dirty="0" smtClean="0"/>
          </a:p>
          <a:p>
            <a:r>
              <a:rPr lang="ja-JP" altLang="en-US" dirty="0" smtClean="0"/>
              <a:t>立川市</a:t>
            </a:r>
            <a:r>
              <a:rPr lang="ja-JP" altLang="en-US" dirty="0" smtClean="0"/>
              <a:t>福祉部</a:t>
            </a:r>
            <a:r>
              <a:rPr lang="ja-JP" altLang="en-US" dirty="0"/>
              <a:t>地域福祉課長</a:t>
            </a:r>
            <a:endParaRPr lang="en-US" altLang="ja-JP" dirty="0"/>
          </a:p>
          <a:p>
            <a:r>
              <a:rPr lang="ja-JP" altLang="en-US" dirty="0"/>
              <a:t>小平　真弓</a:t>
            </a:r>
            <a:endParaRPr lang="en-US" altLang="ja-JP" dirty="0"/>
          </a:p>
          <a:p>
            <a:endParaRPr kumimoji="1" lang="ja-JP" altLang="en-US" dirty="0"/>
          </a:p>
        </p:txBody>
      </p:sp>
    </p:spTree>
    <p:extLst>
      <p:ext uri="{BB962C8B-B14F-4D97-AF65-F5344CB8AC3E}">
        <p14:creationId xmlns:p14="http://schemas.microsoft.com/office/powerpoint/2010/main" val="948042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800" dirty="0" smtClean="0"/>
              <a:t>8.</a:t>
            </a:r>
            <a:r>
              <a:rPr lang="ja-JP" altLang="en-US" sz="2800" dirty="0" smtClean="0"/>
              <a:t>　いろんな</a:t>
            </a:r>
            <a:r>
              <a:rPr lang="ja-JP" altLang="en-US" sz="2800" dirty="0"/>
              <a:t>人が出会ってお互いを知る～</a:t>
            </a:r>
            <a:r>
              <a:rPr lang="ja-JP" altLang="en-US" sz="2800" dirty="0" smtClean="0"/>
              <a:t>実践</a:t>
            </a:r>
            <a:r>
              <a:rPr lang="en-US" altLang="ja-JP" sz="2800" dirty="0"/>
              <a:t>3</a:t>
            </a:r>
            <a:r>
              <a:rPr lang="ja-JP" altLang="en-US" sz="2800" dirty="0" smtClean="0"/>
              <a:t>～</a:t>
            </a:r>
            <a:endParaRPr kumimoji="1" lang="ja-JP" altLang="en-US" sz="2800" dirty="0"/>
          </a:p>
        </p:txBody>
      </p:sp>
      <p:sp>
        <p:nvSpPr>
          <p:cNvPr id="4" name="スライド番号プレースホルダー 3"/>
          <p:cNvSpPr>
            <a:spLocks noGrp="1"/>
          </p:cNvSpPr>
          <p:nvPr>
            <p:ph type="sldNum" sz="quarter" idx="12"/>
          </p:nvPr>
        </p:nvSpPr>
        <p:spPr/>
        <p:txBody>
          <a:bodyPr/>
          <a:lstStyle/>
          <a:p>
            <a:fld id="{A2F73554-B0EB-499B-8A9F-28ECAEA7E337}" type="slidenum">
              <a:rPr kumimoji="1" lang="ja-JP" altLang="en-US" smtClean="0"/>
              <a:pPr/>
              <a:t>10</a:t>
            </a:fld>
            <a:endParaRPr kumimoji="1" lang="ja-JP" altLang="en-US"/>
          </a:p>
        </p:txBody>
      </p:sp>
      <p:pic>
        <p:nvPicPr>
          <p:cNvPr id="5" name="コンテンツ プレースホルダー 4" descr="人, テーブル, 立つ, 子供 が含まれている画像&#10;&#10;自動的に生成された説明">
            <a:extLst>
              <a:ext uri="{FF2B5EF4-FFF2-40B4-BE49-F238E27FC236}">
                <a16:creationId xmlns:a16="http://schemas.microsoft.com/office/drawing/2014/main" id="{2C4FA391-C483-BF7F-11D1-9AD690E48023}"/>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33845" y="1473159"/>
            <a:ext cx="4286250" cy="3209925"/>
          </a:xfrm>
          <a:prstGeom prst="rect">
            <a:avLst/>
          </a:prstGeom>
        </p:spPr>
      </p:pic>
      <p:pic>
        <p:nvPicPr>
          <p:cNvPr id="6" name="図 5" descr="窓の外を見る子供&#10;&#10;中程度の精度で自動的に生成された説明">
            <a:extLst>
              <a:ext uri="{FF2B5EF4-FFF2-40B4-BE49-F238E27FC236}">
                <a16:creationId xmlns:a16="http://schemas.microsoft.com/office/drawing/2014/main" id="{D4B70C9D-28D6-97EB-1773-346805E64A9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71649" y="1473159"/>
            <a:ext cx="3665876" cy="2709344"/>
          </a:xfrm>
          <a:prstGeom prst="rect">
            <a:avLst/>
          </a:prstGeom>
          <a:ln>
            <a:noFill/>
          </a:ln>
          <a:effectLst>
            <a:outerShdw blurRad="292100" dist="139700" dir="2700000" algn="tl" rotWithShape="0">
              <a:srgbClr val="333333">
                <a:alpha val="65000"/>
              </a:srgbClr>
            </a:outerShdw>
          </a:effectLst>
        </p:spPr>
      </p:pic>
      <p:sp>
        <p:nvSpPr>
          <p:cNvPr id="7" name="吹き出し: 角を丸めた四角形 7">
            <a:extLst>
              <a:ext uri="{FF2B5EF4-FFF2-40B4-BE49-F238E27FC236}">
                <a16:creationId xmlns:a16="http://schemas.microsoft.com/office/drawing/2014/main" id="{B3EBC3E7-257A-4AA4-8642-0D2467DF23F8}"/>
              </a:ext>
            </a:extLst>
          </p:cNvPr>
          <p:cNvSpPr/>
          <p:nvPr/>
        </p:nvSpPr>
        <p:spPr>
          <a:xfrm>
            <a:off x="1741714" y="5310306"/>
            <a:ext cx="5936343" cy="510778"/>
          </a:xfrm>
          <a:prstGeom prst="wedgeRoundRectCallout">
            <a:avLst>
              <a:gd name="adj1" fmla="val 38740"/>
              <a:gd name="adj2" fmla="val 49037"/>
              <a:gd name="adj3" fmla="val 16667"/>
            </a:avLst>
          </a:prstGeom>
          <a:solidFill>
            <a:schemeClr val="accent1">
              <a:lumMod val="20000"/>
              <a:lumOff val="8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ja-JP" altLang="en-US" sz="2400" b="1" dirty="0">
                <a:solidFill>
                  <a:schemeClr val="tx1"/>
                </a:solidFill>
                <a:latin typeface="UD デジタル 教科書体 NK-R" panose="02020400000000000000" pitchFamily="18" charset="-128"/>
                <a:ea typeface="UD デジタル 教科書体 NK-R" panose="02020400000000000000" pitchFamily="18" charset="-128"/>
              </a:rPr>
              <a:t>スマイルキッチン　浴衣の着付け会の様子</a:t>
            </a:r>
          </a:p>
        </p:txBody>
      </p:sp>
    </p:spTree>
    <p:extLst>
      <p:ext uri="{BB962C8B-B14F-4D97-AF65-F5344CB8AC3E}">
        <p14:creationId xmlns:p14="http://schemas.microsoft.com/office/powerpoint/2010/main" val="2431859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800" dirty="0" smtClean="0"/>
              <a:t>9.</a:t>
            </a:r>
            <a:r>
              <a:rPr lang="ja-JP" altLang="en-US" sz="2800" dirty="0"/>
              <a:t>　いろんな人が出会ってお互いを知る～</a:t>
            </a:r>
            <a:r>
              <a:rPr lang="ja-JP" altLang="en-US" sz="2800" dirty="0" smtClean="0"/>
              <a:t>実践</a:t>
            </a:r>
            <a:r>
              <a:rPr lang="en-US" altLang="ja-JP" sz="2800" dirty="0" smtClean="0"/>
              <a:t>4</a:t>
            </a:r>
            <a:r>
              <a:rPr lang="ja-JP" altLang="en-US" sz="2800" dirty="0" smtClean="0"/>
              <a:t>～</a:t>
            </a:r>
            <a:endParaRPr kumimoji="1" lang="ja-JP" altLang="en-US" sz="2800" dirty="0"/>
          </a:p>
        </p:txBody>
      </p:sp>
      <p:sp>
        <p:nvSpPr>
          <p:cNvPr id="4" name="スライド番号プレースホルダー 3"/>
          <p:cNvSpPr>
            <a:spLocks noGrp="1"/>
          </p:cNvSpPr>
          <p:nvPr>
            <p:ph type="sldNum" sz="quarter" idx="12"/>
          </p:nvPr>
        </p:nvSpPr>
        <p:spPr/>
        <p:txBody>
          <a:bodyPr/>
          <a:lstStyle/>
          <a:p>
            <a:fld id="{A2F73554-B0EB-499B-8A9F-28ECAEA7E337}" type="slidenum">
              <a:rPr kumimoji="1" lang="ja-JP" altLang="en-US" smtClean="0"/>
              <a:pPr/>
              <a:t>11</a:t>
            </a:fld>
            <a:endParaRPr kumimoji="1" lang="ja-JP" altLang="en-US"/>
          </a:p>
        </p:txBody>
      </p:sp>
      <p:pic>
        <p:nvPicPr>
          <p:cNvPr id="5" name="コンテンツ プレースホルダー 4">
            <a:extLst>
              <a:ext uri="{FF2B5EF4-FFF2-40B4-BE49-F238E27FC236}">
                <a16:creationId xmlns:a16="http://schemas.microsoft.com/office/drawing/2014/main" id="{217D2CE8-CE04-0DB9-1436-02C16A23278F}"/>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677087" y="1403010"/>
            <a:ext cx="4114800" cy="3162300"/>
          </a:xfrm>
          <a:custGeom>
            <a:avLst/>
            <a:gdLst/>
            <a:ahLst/>
            <a:cxnLst/>
            <a:rect l="l" t="t" r="r" b="b"/>
            <a:pathLst>
              <a:path w="4113439" h="3161093">
                <a:moveTo>
                  <a:pt x="0" y="0"/>
                </a:moveTo>
                <a:lnTo>
                  <a:pt x="4113439" y="0"/>
                </a:lnTo>
                <a:lnTo>
                  <a:pt x="4113439" y="2344272"/>
                </a:lnTo>
                <a:lnTo>
                  <a:pt x="2157387" y="2344272"/>
                </a:lnTo>
                <a:lnTo>
                  <a:pt x="2157387" y="3161093"/>
                </a:lnTo>
                <a:lnTo>
                  <a:pt x="0" y="3161093"/>
                </a:lnTo>
                <a:close/>
              </a:path>
            </a:pathLst>
          </a:custGeom>
        </p:spPr>
      </p:pic>
      <p:pic>
        <p:nvPicPr>
          <p:cNvPr id="6" name="図 5">
            <a:extLst>
              <a:ext uri="{FF2B5EF4-FFF2-40B4-BE49-F238E27FC236}">
                <a16:creationId xmlns:a16="http://schemas.microsoft.com/office/drawing/2014/main" id="{2809F356-86E1-9D3B-C6D9-D4DC7FC7E9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3"/>
          <a:stretch/>
        </p:blipFill>
        <p:spPr>
          <a:xfrm>
            <a:off x="2837053" y="3758985"/>
            <a:ext cx="2070949" cy="2344272"/>
          </a:xfrm>
          <a:prstGeom prst="rect">
            <a:avLst/>
          </a:prstGeom>
        </p:spPr>
      </p:pic>
      <p:sp>
        <p:nvSpPr>
          <p:cNvPr id="7" name="吹き出し: 角を丸めた四角形 15">
            <a:extLst>
              <a:ext uri="{FF2B5EF4-FFF2-40B4-BE49-F238E27FC236}">
                <a16:creationId xmlns:a16="http://schemas.microsoft.com/office/drawing/2014/main" id="{2EA29922-540F-44E8-A68A-17E62F706BCD}"/>
              </a:ext>
            </a:extLst>
          </p:cNvPr>
          <p:cNvSpPr/>
          <p:nvPr/>
        </p:nvSpPr>
        <p:spPr>
          <a:xfrm>
            <a:off x="3222171" y="1830622"/>
            <a:ext cx="5193067" cy="510778"/>
          </a:xfrm>
          <a:prstGeom prst="wedgeRoundRectCallout">
            <a:avLst>
              <a:gd name="adj1" fmla="val 38740"/>
              <a:gd name="adj2" fmla="val 49037"/>
              <a:gd name="adj3" fmla="val 16667"/>
            </a:avLst>
          </a:prstGeom>
          <a:solidFill>
            <a:schemeClr val="accent1">
              <a:lumMod val="20000"/>
              <a:lumOff val="8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ja-JP" altLang="en-US" sz="2400" b="1" dirty="0">
                <a:solidFill>
                  <a:schemeClr val="tx1"/>
                </a:solidFill>
                <a:latin typeface="UD デジタル 教科書体 NK-R" panose="02020400000000000000" pitchFamily="18" charset="-128"/>
                <a:ea typeface="UD デジタル 教科書体 NK-R" panose="02020400000000000000" pitchFamily="18" charset="-128"/>
              </a:rPr>
              <a:t>はねきんのいえでの健康麻雀の様子</a:t>
            </a:r>
          </a:p>
        </p:txBody>
      </p:sp>
    </p:spTree>
    <p:extLst>
      <p:ext uri="{BB962C8B-B14F-4D97-AF65-F5344CB8AC3E}">
        <p14:creationId xmlns:p14="http://schemas.microsoft.com/office/powerpoint/2010/main" val="2960662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コンテンツ プレースホルダー 4"/>
          <p:cNvPicPr>
            <a:picLocks noGrp="1" noChangeAspect="1"/>
          </p:cNvPicPr>
          <p:nvPr>
            <p:ph idx="1"/>
          </p:nvPr>
        </p:nvPicPr>
        <p:blipFill>
          <a:blip r:embed="rId3"/>
          <a:stretch>
            <a:fillRect/>
          </a:stretch>
        </p:blipFill>
        <p:spPr>
          <a:xfrm>
            <a:off x="4501702" y="1355725"/>
            <a:ext cx="4018843" cy="3602038"/>
          </a:xfrm>
          <a:prstGeom prst="rect">
            <a:avLst/>
          </a:prstGeom>
        </p:spPr>
      </p:pic>
      <p:sp>
        <p:nvSpPr>
          <p:cNvPr id="2" name="タイトル 1"/>
          <p:cNvSpPr>
            <a:spLocks noGrp="1"/>
          </p:cNvSpPr>
          <p:nvPr>
            <p:ph type="title"/>
          </p:nvPr>
        </p:nvSpPr>
        <p:spPr/>
        <p:txBody>
          <a:bodyPr>
            <a:normAutofit/>
          </a:bodyPr>
          <a:lstStyle/>
          <a:p>
            <a:r>
              <a:rPr lang="en-US" altLang="ja-JP" sz="2800" dirty="0" smtClean="0"/>
              <a:t>10.</a:t>
            </a:r>
            <a:r>
              <a:rPr lang="ja-JP" altLang="en-US" sz="2800" dirty="0" smtClean="0"/>
              <a:t>　いろんな</a:t>
            </a:r>
            <a:r>
              <a:rPr lang="ja-JP" altLang="en-US" sz="2800" dirty="0"/>
              <a:t>人が出会ってお互いを知る～</a:t>
            </a:r>
            <a:r>
              <a:rPr lang="ja-JP" altLang="en-US" sz="2800" dirty="0" smtClean="0"/>
              <a:t>実践</a:t>
            </a:r>
            <a:r>
              <a:rPr lang="en-US" altLang="ja-JP" sz="2800" dirty="0" smtClean="0"/>
              <a:t>5</a:t>
            </a:r>
            <a:r>
              <a:rPr lang="ja-JP" altLang="en-US" sz="2800" dirty="0" smtClean="0"/>
              <a:t>～</a:t>
            </a:r>
            <a:endParaRPr kumimoji="1" lang="ja-JP" altLang="en-US" sz="2800" dirty="0"/>
          </a:p>
        </p:txBody>
      </p:sp>
      <p:sp>
        <p:nvSpPr>
          <p:cNvPr id="4" name="スライド番号プレースホルダー 3"/>
          <p:cNvSpPr>
            <a:spLocks noGrp="1"/>
          </p:cNvSpPr>
          <p:nvPr>
            <p:ph type="sldNum" sz="quarter" idx="12"/>
          </p:nvPr>
        </p:nvSpPr>
        <p:spPr>
          <a:xfrm>
            <a:off x="6463145" y="6278952"/>
            <a:ext cx="2057400" cy="365125"/>
          </a:xfrm>
        </p:spPr>
        <p:txBody>
          <a:bodyPr/>
          <a:lstStyle/>
          <a:p>
            <a:fld id="{A2F73554-B0EB-499B-8A9F-28ECAEA7E337}" type="slidenum">
              <a:rPr kumimoji="1" lang="ja-JP" altLang="en-US" smtClean="0"/>
              <a:pPr/>
              <a:t>12</a:t>
            </a:fld>
            <a:endParaRPr kumimoji="1" lang="ja-JP" altLang="en-US"/>
          </a:p>
        </p:txBody>
      </p:sp>
      <p:pic>
        <p:nvPicPr>
          <p:cNvPr id="7" name="図 6">
            <a:extLst>
              <a:ext uri="{FF2B5EF4-FFF2-40B4-BE49-F238E27FC236}">
                <a16:creationId xmlns:a16="http://schemas.microsoft.com/office/drawing/2014/main" id="{727C4B27-2F19-B34F-EAD2-7BAC0A16FD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012" y="1355725"/>
            <a:ext cx="3955690" cy="5275443"/>
          </a:xfrm>
          <a:prstGeom prst="rect">
            <a:avLst/>
          </a:prstGeom>
        </p:spPr>
      </p:pic>
      <p:sp>
        <p:nvSpPr>
          <p:cNvPr id="8" name="吹き出し: 角を丸めた四角形 6">
            <a:extLst>
              <a:ext uri="{FF2B5EF4-FFF2-40B4-BE49-F238E27FC236}">
                <a16:creationId xmlns:a16="http://schemas.microsoft.com/office/drawing/2014/main" id="{5A4E91AA-A672-49A8-BB97-519F043BB28C}"/>
              </a:ext>
            </a:extLst>
          </p:cNvPr>
          <p:cNvSpPr/>
          <p:nvPr/>
        </p:nvSpPr>
        <p:spPr>
          <a:xfrm>
            <a:off x="4349085" y="1296304"/>
            <a:ext cx="4324075" cy="510778"/>
          </a:xfrm>
          <a:prstGeom prst="wedgeRoundRectCallout">
            <a:avLst>
              <a:gd name="adj1" fmla="val 38740"/>
              <a:gd name="adj2" fmla="val 49037"/>
              <a:gd name="adj3" fmla="val 16667"/>
            </a:avLst>
          </a:prstGeom>
          <a:solidFill>
            <a:schemeClr val="accent1">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kumimoji="1" lang="ja-JP" altLang="en-US" sz="2400" b="1" dirty="0">
                <a:solidFill>
                  <a:schemeClr val="tx1"/>
                </a:solidFill>
                <a:latin typeface="UD デジタル 教科書体 NK-R" panose="02020400000000000000" pitchFamily="18" charset="-128"/>
                <a:ea typeface="UD デジタル 教科書体 NK-R" panose="02020400000000000000" pitchFamily="18" charset="-128"/>
              </a:rPr>
              <a:t>ふじみ町みんなのおうちの</a:t>
            </a:r>
            <a:r>
              <a:rPr kumimoji="1" lang="ja-JP" altLang="en-US" sz="2400" b="1" dirty="0" smtClean="0">
                <a:solidFill>
                  <a:schemeClr val="tx1"/>
                </a:solidFill>
                <a:latin typeface="UD デジタル 教科書体 NK-R" panose="02020400000000000000" pitchFamily="18" charset="-128"/>
                <a:ea typeface="UD デジタル 教科書体 NK-R" panose="02020400000000000000" pitchFamily="18" charset="-128"/>
              </a:rPr>
              <a:t>様子</a:t>
            </a:r>
            <a:endParaRPr kumimoji="1" lang="ja-JP" altLang="en-US" sz="2400" b="1" dirty="0">
              <a:solidFill>
                <a:schemeClr val="tx1"/>
              </a:solidFill>
              <a:latin typeface="UD デジタル 教科書体 NK-R" panose="02020400000000000000" pitchFamily="18" charset="-128"/>
              <a:ea typeface="UD デジタル 教科書体 NK-R" panose="02020400000000000000" pitchFamily="18" charset="-128"/>
            </a:endParaRPr>
          </a:p>
        </p:txBody>
      </p:sp>
      <p:pic>
        <p:nvPicPr>
          <p:cNvPr id="12" name="図 11">
            <a:extLst>
              <a:ext uri="{FF2B5EF4-FFF2-40B4-BE49-F238E27FC236}">
                <a16:creationId xmlns:a16="http://schemas.microsoft.com/office/drawing/2014/main" id="{9BABFE38-EA54-21B9-69EB-51E31E47EB2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882427" y="4376720"/>
            <a:ext cx="2875547" cy="2483275"/>
          </a:xfrm>
          <a:prstGeom prst="rect">
            <a:avLst/>
          </a:prstGeom>
        </p:spPr>
      </p:pic>
    </p:spTree>
    <p:extLst>
      <p:ext uri="{BB962C8B-B14F-4D97-AF65-F5344CB8AC3E}">
        <p14:creationId xmlns:p14="http://schemas.microsoft.com/office/powerpoint/2010/main" val="1646084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800" dirty="0" smtClean="0"/>
              <a:t>11.</a:t>
            </a:r>
            <a:r>
              <a:rPr lang="ja-JP" altLang="en-US" sz="2800" dirty="0" smtClean="0"/>
              <a:t>　いろんな</a:t>
            </a:r>
            <a:r>
              <a:rPr lang="ja-JP" altLang="en-US" sz="2800" dirty="0"/>
              <a:t>人が出会ってお互いを知る～</a:t>
            </a:r>
            <a:r>
              <a:rPr lang="ja-JP" altLang="en-US" sz="2800" dirty="0" smtClean="0"/>
              <a:t>実践</a:t>
            </a:r>
            <a:r>
              <a:rPr lang="en-US" altLang="ja-JP" sz="2800" dirty="0" smtClean="0"/>
              <a:t>6</a:t>
            </a:r>
            <a:r>
              <a:rPr lang="ja-JP" altLang="en-US" sz="2800" dirty="0" smtClean="0"/>
              <a:t>～</a:t>
            </a:r>
            <a:endParaRPr kumimoji="1" lang="ja-JP" altLang="en-US" sz="2800" dirty="0"/>
          </a:p>
        </p:txBody>
      </p:sp>
      <p:sp>
        <p:nvSpPr>
          <p:cNvPr id="4" name="スライド番号プレースホルダー 3"/>
          <p:cNvSpPr>
            <a:spLocks noGrp="1"/>
          </p:cNvSpPr>
          <p:nvPr>
            <p:ph type="sldNum" sz="quarter" idx="12"/>
          </p:nvPr>
        </p:nvSpPr>
        <p:spPr/>
        <p:txBody>
          <a:bodyPr/>
          <a:lstStyle/>
          <a:p>
            <a:fld id="{A2F73554-B0EB-499B-8A9F-28ECAEA7E337}" type="slidenum">
              <a:rPr kumimoji="1" lang="ja-JP" altLang="en-US" smtClean="0"/>
              <a:pPr/>
              <a:t>13</a:t>
            </a:fld>
            <a:endParaRPr kumimoji="1" lang="ja-JP" altLang="en-US"/>
          </a:p>
        </p:txBody>
      </p:sp>
      <p:pic>
        <p:nvPicPr>
          <p:cNvPr id="5" name="コンテンツ プレースホルダー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65641" y="1876926"/>
            <a:ext cx="4657725" cy="3495675"/>
          </a:xfrm>
          <a:prstGeom prst="rect">
            <a:avLst/>
          </a:prstGeom>
          <a:ln>
            <a:noFill/>
          </a:ln>
          <a:effectLst>
            <a:softEdge rad="112500"/>
          </a:effectLst>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62662" y="3292251"/>
            <a:ext cx="4800965" cy="2726992"/>
          </a:xfrm>
          <a:prstGeom prst="rect">
            <a:avLst/>
          </a:prstGeom>
          <a:ln>
            <a:noFill/>
          </a:ln>
          <a:effectLst>
            <a:softEdge rad="112500"/>
          </a:effectLst>
        </p:spPr>
      </p:pic>
      <p:sp>
        <p:nvSpPr>
          <p:cNvPr id="7" name="角丸四角形 6"/>
          <p:cNvSpPr/>
          <p:nvPr/>
        </p:nvSpPr>
        <p:spPr>
          <a:xfrm>
            <a:off x="1687581" y="1567392"/>
            <a:ext cx="6934564" cy="802106"/>
          </a:xfrm>
          <a:prstGeom prst="roundRect">
            <a:avLst/>
          </a:prstGeom>
          <a:solidFill>
            <a:schemeClr val="accent1">
              <a:lumMod val="20000"/>
              <a:lumOff val="8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子育てママ同士がつながれる機会を当事者主体で</a:t>
            </a:r>
          </a:p>
        </p:txBody>
      </p:sp>
    </p:spTree>
    <p:extLst>
      <p:ext uri="{BB962C8B-B14F-4D97-AF65-F5344CB8AC3E}">
        <p14:creationId xmlns:p14="http://schemas.microsoft.com/office/powerpoint/2010/main" val="3243547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3845" y="490451"/>
            <a:ext cx="7886700" cy="864524"/>
          </a:xfrm>
        </p:spPr>
        <p:txBody>
          <a:bodyPr>
            <a:normAutofit fontScale="90000"/>
          </a:bodyPr>
          <a:lstStyle/>
          <a:p>
            <a:r>
              <a:rPr lang="en-US" altLang="ja-JP" sz="3100" dirty="0" smtClean="0"/>
              <a:t>12.</a:t>
            </a:r>
            <a:r>
              <a:rPr lang="ja-JP" altLang="en-US" sz="3100" dirty="0" smtClean="0"/>
              <a:t>　いろんな</a:t>
            </a:r>
            <a:r>
              <a:rPr lang="ja-JP" altLang="en-US" sz="3100" dirty="0"/>
              <a:t>人が</a:t>
            </a:r>
            <a:r>
              <a:rPr lang="ja-JP" altLang="en-US" sz="3100" dirty="0" smtClean="0"/>
              <a:t>出会ってお互いを知る～実践</a:t>
            </a:r>
            <a:r>
              <a:rPr lang="en-US" altLang="ja-JP" sz="3100" dirty="0" smtClean="0"/>
              <a:t>7</a:t>
            </a:r>
            <a:r>
              <a:rPr lang="ja-JP" altLang="en-US" sz="3100" dirty="0" smtClean="0"/>
              <a:t>～</a:t>
            </a:r>
            <a:endParaRPr kumimoji="1" lang="ja-JP" altLang="en-US" dirty="0"/>
          </a:p>
        </p:txBody>
      </p:sp>
      <p:sp>
        <p:nvSpPr>
          <p:cNvPr id="4" name="スライド番号プレースホルダー 3"/>
          <p:cNvSpPr>
            <a:spLocks noGrp="1"/>
          </p:cNvSpPr>
          <p:nvPr>
            <p:ph type="sldNum" sz="quarter" idx="12"/>
          </p:nvPr>
        </p:nvSpPr>
        <p:spPr/>
        <p:txBody>
          <a:bodyPr/>
          <a:lstStyle/>
          <a:p>
            <a:fld id="{A2F73554-B0EB-499B-8A9F-28ECAEA7E337}" type="slidenum">
              <a:rPr kumimoji="1" lang="ja-JP" altLang="en-US" smtClean="0"/>
              <a:pPr/>
              <a:t>14</a:t>
            </a:fld>
            <a:endParaRPr kumimoji="1" lang="ja-JP" altLang="en-US"/>
          </a:p>
        </p:txBody>
      </p:sp>
      <p:pic>
        <p:nvPicPr>
          <p:cNvPr id="5" name="コンテンツ プレースホルダー 4">
            <a:extLst>
              <a:ext uri="{FF2B5EF4-FFF2-40B4-BE49-F238E27FC236}">
                <a16:creationId xmlns:a16="http://schemas.microsoft.com/office/drawing/2014/main" id="{3109E756-ADF6-472A-B106-C50A5F445302}"/>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rot="5400000">
            <a:off x="1076471" y="1275517"/>
            <a:ext cx="4356254" cy="4824413"/>
          </a:xfrm>
          <a:prstGeom prst="rect">
            <a:avLst/>
          </a:prstGeom>
        </p:spPr>
      </p:pic>
      <p:sp>
        <p:nvSpPr>
          <p:cNvPr id="6" name="吹き出し: 角を丸めた四角形 6">
            <a:extLst>
              <a:ext uri="{FF2B5EF4-FFF2-40B4-BE49-F238E27FC236}">
                <a16:creationId xmlns:a16="http://schemas.microsoft.com/office/drawing/2014/main" id="{85311E6E-C8F4-4116-BD02-BE1F8308E5F8}"/>
              </a:ext>
            </a:extLst>
          </p:cNvPr>
          <p:cNvSpPr/>
          <p:nvPr/>
        </p:nvSpPr>
        <p:spPr>
          <a:xfrm>
            <a:off x="4038352" y="1711853"/>
            <a:ext cx="4324075" cy="510778"/>
          </a:xfrm>
          <a:prstGeom prst="wedgeRoundRectCallout">
            <a:avLst>
              <a:gd name="adj1" fmla="val 38740"/>
              <a:gd name="adj2" fmla="val 49037"/>
              <a:gd name="adj3" fmla="val 16667"/>
            </a:avLst>
          </a:prstGeom>
          <a:solidFill>
            <a:schemeClr val="accent1">
              <a:lumMod val="20000"/>
              <a:lumOff val="8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kumimoji="1" lang="ja-JP" altLang="en-US" sz="2400" b="1" dirty="0">
                <a:solidFill>
                  <a:schemeClr val="tx1"/>
                </a:solidFill>
                <a:latin typeface="UD デジタル 教科書体 NK-R" panose="02020400000000000000" pitchFamily="18" charset="-128"/>
                <a:ea typeface="UD デジタル 教科書体 NK-R" panose="02020400000000000000" pitchFamily="18" charset="-128"/>
              </a:rPr>
              <a:t>第</a:t>
            </a:r>
            <a:r>
              <a:rPr kumimoji="1" lang="en-US" altLang="ja-JP" sz="2400" b="1" dirty="0">
                <a:solidFill>
                  <a:schemeClr val="tx1"/>
                </a:solidFill>
                <a:latin typeface="UD デジタル 教科書体 NK-R" panose="02020400000000000000" pitchFamily="18" charset="-128"/>
                <a:ea typeface="UD デジタル 教科書体 NK-R" panose="02020400000000000000" pitchFamily="18" charset="-128"/>
              </a:rPr>
              <a:t>4</a:t>
            </a:r>
            <a:r>
              <a:rPr kumimoji="1" lang="ja-JP" altLang="en-US" sz="2400" b="1" dirty="0">
                <a:solidFill>
                  <a:schemeClr val="tx1"/>
                </a:solidFill>
                <a:latin typeface="UD デジタル 教科書体 NK-R" panose="02020400000000000000" pitchFamily="18" charset="-128"/>
                <a:ea typeface="UD デジタル 教科書体 NK-R" panose="02020400000000000000" pitchFamily="18" charset="-128"/>
              </a:rPr>
              <a:t>地区　やさしいまちの取組み</a:t>
            </a:r>
          </a:p>
        </p:txBody>
      </p:sp>
    </p:spTree>
    <p:extLst>
      <p:ext uri="{BB962C8B-B14F-4D97-AF65-F5344CB8AC3E}">
        <p14:creationId xmlns:p14="http://schemas.microsoft.com/office/powerpoint/2010/main" val="2046183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800" dirty="0" smtClean="0"/>
              <a:t>13.</a:t>
            </a:r>
            <a:r>
              <a:rPr lang="ja-JP" altLang="en-US" sz="2800" dirty="0" smtClean="0"/>
              <a:t>　平常</a:t>
            </a:r>
            <a:r>
              <a:rPr lang="ja-JP" altLang="en-US" sz="2800" dirty="0"/>
              <a:t>時の見守りと災害時の見守りの</a:t>
            </a:r>
            <a:r>
              <a:rPr lang="ja-JP" altLang="en-US" sz="2800" dirty="0" smtClean="0"/>
              <a:t>連動</a:t>
            </a:r>
            <a:endParaRPr kumimoji="1" lang="ja-JP" altLang="en-US" sz="2800" dirty="0"/>
          </a:p>
        </p:txBody>
      </p:sp>
      <p:sp>
        <p:nvSpPr>
          <p:cNvPr id="4" name="スライド番号プレースホルダー 3"/>
          <p:cNvSpPr>
            <a:spLocks noGrp="1"/>
          </p:cNvSpPr>
          <p:nvPr>
            <p:ph type="sldNum" sz="quarter" idx="12"/>
          </p:nvPr>
        </p:nvSpPr>
        <p:spPr/>
        <p:txBody>
          <a:bodyPr/>
          <a:lstStyle/>
          <a:p>
            <a:fld id="{A2F73554-B0EB-499B-8A9F-28ECAEA7E337}" type="slidenum">
              <a:rPr kumimoji="1" lang="ja-JP" altLang="en-US" smtClean="0"/>
              <a:pPr/>
              <a:t>15</a:t>
            </a:fld>
            <a:endParaRPr kumimoji="1" lang="ja-JP" altLang="en-US"/>
          </a:p>
        </p:txBody>
      </p:sp>
      <p:pic>
        <p:nvPicPr>
          <p:cNvPr id="5" name="コンテンツ プレースホルダー 4">
            <a:extLst>
              <a:ext uri="{FF2B5EF4-FFF2-40B4-BE49-F238E27FC236}">
                <a16:creationId xmlns:a16="http://schemas.microsoft.com/office/drawing/2014/main" id="{758088B6-7B54-43DB-8F16-2662EC6AE32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33845" y="1635905"/>
            <a:ext cx="5753100" cy="4314825"/>
          </a:xfrm>
          <a:prstGeom prst="rect">
            <a:avLst/>
          </a:prstGeom>
        </p:spPr>
      </p:pic>
      <p:sp>
        <p:nvSpPr>
          <p:cNvPr id="6" name="吹き出し: 角を丸めた四角形 6">
            <a:extLst>
              <a:ext uri="{FF2B5EF4-FFF2-40B4-BE49-F238E27FC236}">
                <a16:creationId xmlns:a16="http://schemas.microsoft.com/office/drawing/2014/main" id="{6F5180C0-C099-476A-A25E-67F20C4938D7}"/>
              </a:ext>
            </a:extLst>
          </p:cNvPr>
          <p:cNvSpPr/>
          <p:nvPr/>
        </p:nvSpPr>
        <p:spPr>
          <a:xfrm>
            <a:off x="4196470" y="1854105"/>
            <a:ext cx="4324075" cy="510778"/>
          </a:xfrm>
          <a:prstGeom prst="wedgeRoundRectCallout">
            <a:avLst>
              <a:gd name="adj1" fmla="val 38740"/>
              <a:gd name="adj2" fmla="val 49037"/>
              <a:gd name="adj3" fmla="val 16667"/>
            </a:avLst>
          </a:prstGeom>
          <a:solidFill>
            <a:schemeClr val="accent1">
              <a:lumMod val="20000"/>
              <a:lumOff val="8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kumimoji="1" lang="ja-JP" altLang="en-US" sz="2400" b="1" dirty="0">
                <a:solidFill>
                  <a:schemeClr val="tx1"/>
                </a:solidFill>
                <a:latin typeface="UD デジタル 教科書体 NK-R" panose="02020400000000000000" pitchFamily="18" charset="-128"/>
                <a:ea typeface="UD デジタル 教科書体 NK-R" panose="02020400000000000000" pitchFamily="18" charset="-128"/>
              </a:rPr>
              <a:t>第</a:t>
            </a:r>
            <a:r>
              <a:rPr kumimoji="1" lang="en-US" altLang="ja-JP" sz="2400" b="1" dirty="0">
                <a:solidFill>
                  <a:schemeClr val="tx1"/>
                </a:solidFill>
                <a:latin typeface="UD デジタル 教科書体 NK-R" panose="02020400000000000000" pitchFamily="18" charset="-128"/>
                <a:ea typeface="UD デジタル 教科書体 NK-R" panose="02020400000000000000" pitchFamily="18" charset="-128"/>
              </a:rPr>
              <a:t>1</a:t>
            </a:r>
            <a:r>
              <a:rPr kumimoji="1" lang="ja-JP" altLang="en-US" sz="2400" b="1" dirty="0">
                <a:solidFill>
                  <a:schemeClr val="tx1"/>
                </a:solidFill>
                <a:latin typeface="UD デジタル 教科書体 NK-R" panose="02020400000000000000" pitchFamily="18" charset="-128"/>
                <a:ea typeface="UD デジタル 教科書体 NK-R" panose="02020400000000000000" pitchFamily="18" charset="-128"/>
              </a:rPr>
              <a:t>地区　防災まち歩きの様子</a:t>
            </a:r>
          </a:p>
        </p:txBody>
      </p:sp>
    </p:spTree>
    <p:extLst>
      <p:ext uri="{BB962C8B-B14F-4D97-AF65-F5344CB8AC3E}">
        <p14:creationId xmlns:p14="http://schemas.microsoft.com/office/powerpoint/2010/main" val="3395683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2800" dirty="0" smtClean="0"/>
              <a:t>14.</a:t>
            </a:r>
            <a:r>
              <a:rPr kumimoji="1" lang="ja-JP" altLang="en-US" sz="2800" dirty="0" smtClean="0"/>
              <a:t>　</a:t>
            </a:r>
            <a:r>
              <a:rPr lang="ja-JP" altLang="en-US" sz="2800" dirty="0"/>
              <a:t>避難行動要支援者個別</a:t>
            </a:r>
            <a:r>
              <a:rPr lang="ja-JP" altLang="en-US" sz="2800" dirty="0" smtClean="0"/>
              <a:t>プラン</a:t>
            </a:r>
            <a:endParaRPr kumimoji="1" lang="ja-JP" altLang="en-US" sz="2800" dirty="0"/>
          </a:p>
        </p:txBody>
      </p:sp>
      <p:pic>
        <p:nvPicPr>
          <p:cNvPr id="5" name="コンテンツ プレースホルダー 4"/>
          <p:cNvPicPr>
            <a:picLocks noGrp="1" noChangeAspect="1"/>
          </p:cNvPicPr>
          <p:nvPr>
            <p:ph idx="1"/>
          </p:nvPr>
        </p:nvPicPr>
        <p:blipFill>
          <a:blip r:embed="rId3"/>
          <a:stretch>
            <a:fillRect/>
          </a:stretch>
        </p:blipFill>
        <p:spPr>
          <a:xfrm>
            <a:off x="633845" y="1381111"/>
            <a:ext cx="3618309" cy="4824413"/>
          </a:xfrm>
          <a:prstGeom prst="rect">
            <a:avLst/>
          </a:prstGeom>
        </p:spPr>
      </p:pic>
      <p:sp>
        <p:nvSpPr>
          <p:cNvPr id="4" name="スライド番号プレースホルダー 3"/>
          <p:cNvSpPr>
            <a:spLocks noGrp="1"/>
          </p:cNvSpPr>
          <p:nvPr>
            <p:ph type="sldNum" sz="quarter" idx="12"/>
          </p:nvPr>
        </p:nvSpPr>
        <p:spPr/>
        <p:txBody>
          <a:bodyPr/>
          <a:lstStyle/>
          <a:p>
            <a:fld id="{A2F73554-B0EB-499B-8A9F-28ECAEA7E337}" type="slidenum">
              <a:rPr kumimoji="1" lang="ja-JP" altLang="en-US" smtClean="0"/>
              <a:pPr/>
              <a:t>16</a:t>
            </a:fld>
            <a:endParaRPr kumimoji="1" lang="ja-JP" altLang="en-US"/>
          </a:p>
        </p:txBody>
      </p:sp>
      <p:pic>
        <p:nvPicPr>
          <p:cNvPr id="6" name="図 5"/>
          <p:cNvPicPr>
            <a:picLocks noChangeAspect="1"/>
          </p:cNvPicPr>
          <p:nvPr/>
        </p:nvPicPr>
        <p:blipFill>
          <a:blip r:embed="rId4"/>
          <a:stretch>
            <a:fillRect/>
          </a:stretch>
        </p:blipFill>
        <p:spPr>
          <a:xfrm>
            <a:off x="4353754" y="1381111"/>
            <a:ext cx="3981450" cy="4824413"/>
          </a:xfrm>
          <a:prstGeom prst="rect">
            <a:avLst/>
          </a:prstGeom>
        </p:spPr>
      </p:pic>
    </p:spTree>
    <p:extLst>
      <p:ext uri="{BB962C8B-B14F-4D97-AF65-F5344CB8AC3E}">
        <p14:creationId xmlns:p14="http://schemas.microsoft.com/office/powerpoint/2010/main" val="1784061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800" dirty="0" smtClean="0"/>
              <a:t>15.</a:t>
            </a:r>
            <a:r>
              <a:rPr lang="ja-JP" altLang="en-US" sz="2800" dirty="0" smtClean="0"/>
              <a:t>　地域</a:t>
            </a:r>
            <a:r>
              <a:rPr lang="ja-JP" altLang="en-US" sz="2800" dirty="0"/>
              <a:t>共生社会の</a:t>
            </a:r>
            <a:r>
              <a:rPr lang="ja-JP" altLang="en-US" sz="2800" dirty="0" smtClean="0"/>
              <a:t>実現</a:t>
            </a:r>
            <a:r>
              <a:rPr lang="en-US" altLang="ja-JP" sz="2800" dirty="0" smtClean="0"/>
              <a:t/>
            </a:r>
            <a:br>
              <a:rPr lang="en-US" altLang="ja-JP" sz="2800" dirty="0" smtClean="0"/>
            </a:br>
            <a:r>
              <a:rPr lang="ja-JP" altLang="en-US" sz="2800" dirty="0" smtClean="0"/>
              <a:t>　　</a:t>
            </a:r>
            <a:r>
              <a:rPr lang="ja-JP" altLang="en-US" sz="2000" dirty="0" smtClean="0"/>
              <a:t>～誰ひとり取り残さない～</a:t>
            </a:r>
            <a:endParaRPr kumimoji="1" lang="ja-JP" altLang="en-US" sz="2000" dirty="0"/>
          </a:p>
        </p:txBody>
      </p:sp>
      <p:sp>
        <p:nvSpPr>
          <p:cNvPr id="4" name="スライド番号プレースホルダー 3"/>
          <p:cNvSpPr>
            <a:spLocks noGrp="1"/>
          </p:cNvSpPr>
          <p:nvPr>
            <p:ph type="sldNum" sz="quarter" idx="12"/>
          </p:nvPr>
        </p:nvSpPr>
        <p:spPr/>
        <p:txBody>
          <a:bodyPr/>
          <a:lstStyle/>
          <a:p>
            <a:fld id="{A2F73554-B0EB-499B-8A9F-28ECAEA7E337}" type="slidenum">
              <a:rPr kumimoji="1" lang="ja-JP" altLang="en-US" smtClean="0"/>
              <a:pPr/>
              <a:t>17</a:t>
            </a:fld>
            <a:endParaRPr kumimoji="1" lang="ja-JP" altLang="en-US"/>
          </a:p>
        </p:txBody>
      </p:sp>
      <p:pic>
        <p:nvPicPr>
          <p:cNvPr id="5" name="コンテンツ プレースホルダー 4"/>
          <p:cNvPicPr>
            <a:picLocks noGrp="1" noChangeAspect="1"/>
          </p:cNvPicPr>
          <p:nvPr>
            <p:ph idx="1"/>
          </p:nvPr>
        </p:nvPicPr>
        <p:blipFill>
          <a:blip r:embed="rId3"/>
          <a:stretch>
            <a:fillRect/>
          </a:stretch>
        </p:blipFill>
        <p:spPr>
          <a:xfrm>
            <a:off x="353290" y="1392844"/>
            <a:ext cx="7581901" cy="4980376"/>
          </a:xfrm>
          <a:prstGeom prst="rect">
            <a:avLst/>
          </a:prstGeom>
        </p:spPr>
      </p:pic>
      <p:sp>
        <p:nvSpPr>
          <p:cNvPr id="6" name="スライド番号プレースホルダー 3">
            <a:extLst>
              <a:ext uri="{FF2B5EF4-FFF2-40B4-BE49-F238E27FC236}">
                <a16:creationId xmlns:a16="http://schemas.microsoft.com/office/drawing/2014/main" id="{DC452B74-16C4-4A7E-80CC-91263701F9EC}"/>
              </a:ext>
            </a:extLst>
          </p:cNvPr>
          <p:cNvSpPr txBox="1">
            <a:spLocks/>
          </p:cNvSpPr>
          <p:nvPr/>
        </p:nvSpPr>
        <p:spPr>
          <a:xfrm>
            <a:off x="5434445" y="636320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ja-JP" altLang="en-US" sz="1000" dirty="0" smtClean="0"/>
              <a:t>出典：厚生労働省</a:t>
            </a:r>
            <a:endParaRPr kumimoji="1" lang="ja-JP" altLang="en-US" sz="1000" dirty="0"/>
          </a:p>
        </p:txBody>
      </p:sp>
      <p:sp>
        <p:nvSpPr>
          <p:cNvPr id="7" name="円形吹き出し 6"/>
          <p:cNvSpPr/>
          <p:nvPr/>
        </p:nvSpPr>
        <p:spPr>
          <a:xfrm>
            <a:off x="4847771" y="203200"/>
            <a:ext cx="4296229" cy="1567542"/>
          </a:xfrm>
          <a:prstGeom prst="wedgeEllipseCallout">
            <a:avLst>
              <a:gd name="adj1" fmla="val -63698"/>
              <a:gd name="adj2" fmla="val -339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障害のある人たちの声を反映し、社会全体で合理的配慮を実践することで、真の共生</a:t>
            </a:r>
            <a:r>
              <a:rPr kumimoji="1" lang="ja-JP" altLang="en-US" b="1" dirty="0" smtClean="0">
                <a:solidFill>
                  <a:schemeClr val="tx1"/>
                </a:solidFill>
              </a:rPr>
              <a:t>社会が実現できる</a:t>
            </a:r>
            <a:endParaRPr kumimoji="1" lang="ja-JP" altLang="en-US" b="1" dirty="0">
              <a:solidFill>
                <a:schemeClr val="tx1"/>
              </a:solidFill>
            </a:endParaRPr>
          </a:p>
        </p:txBody>
      </p:sp>
    </p:spTree>
    <p:extLst>
      <p:ext uri="{BB962C8B-B14F-4D97-AF65-F5344CB8AC3E}">
        <p14:creationId xmlns:p14="http://schemas.microsoft.com/office/powerpoint/2010/main" val="3959140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963168-E6A2-4E87-AB40-74DB9548CAF9}"/>
              </a:ext>
            </a:extLst>
          </p:cNvPr>
          <p:cNvSpPr>
            <a:spLocks noGrp="1"/>
          </p:cNvSpPr>
          <p:nvPr>
            <p:ph type="title"/>
          </p:nvPr>
        </p:nvSpPr>
        <p:spPr/>
        <p:txBody>
          <a:bodyPr>
            <a:normAutofit/>
          </a:bodyPr>
          <a:lstStyle/>
          <a:p>
            <a:r>
              <a:rPr lang="ja-JP" altLang="en-US" sz="3600" dirty="0" smtClean="0"/>
              <a:t>さいごに</a:t>
            </a:r>
            <a:endParaRPr kumimoji="1" lang="ja-JP" altLang="en-US" sz="3600" dirty="0"/>
          </a:p>
        </p:txBody>
      </p:sp>
      <p:sp>
        <p:nvSpPr>
          <p:cNvPr id="4" name="スライド番号プレースホルダー 3">
            <a:extLst>
              <a:ext uri="{FF2B5EF4-FFF2-40B4-BE49-F238E27FC236}">
                <a16:creationId xmlns:a16="http://schemas.microsoft.com/office/drawing/2014/main" id="{DC452B74-16C4-4A7E-80CC-91263701F9EC}"/>
              </a:ext>
            </a:extLst>
          </p:cNvPr>
          <p:cNvSpPr>
            <a:spLocks noGrp="1"/>
          </p:cNvSpPr>
          <p:nvPr>
            <p:ph type="sldNum" sz="quarter" idx="12"/>
          </p:nvPr>
        </p:nvSpPr>
        <p:spPr/>
        <p:txBody>
          <a:bodyPr/>
          <a:lstStyle/>
          <a:p>
            <a:fld id="{A2F73554-B0EB-499B-8A9F-28ECAEA7E337}" type="slidenum">
              <a:rPr kumimoji="1" lang="ja-JP" altLang="en-US" smtClean="0"/>
              <a:pPr/>
              <a:t>18</a:t>
            </a:fld>
            <a:endParaRPr kumimoji="1" lang="ja-JP" altLang="en-US"/>
          </a:p>
        </p:txBody>
      </p:sp>
      <p:pic>
        <p:nvPicPr>
          <p:cNvPr id="5" name="コンテンツ プレースホルダー 4"/>
          <p:cNvPicPr>
            <a:picLocks noGrp="1" noChangeAspect="1"/>
          </p:cNvPicPr>
          <p:nvPr>
            <p:ph idx="1"/>
          </p:nvPr>
        </p:nvPicPr>
        <p:blipFill>
          <a:blip r:embed="rId3"/>
          <a:stretch>
            <a:fillRect/>
          </a:stretch>
        </p:blipFill>
        <p:spPr>
          <a:xfrm>
            <a:off x="6342261" y="4028290"/>
            <a:ext cx="1838325" cy="2057400"/>
          </a:xfrm>
          <a:prstGeom prst="rect">
            <a:avLst/>
          </a:prstGeom>
        </p:spPr>
      </p:pic>
      <p:sp>
        <p:nvSpPr>
          <p:cNvPr id="6" name="雲形吹き出し 5"/>
          <p:cNvSpPr/>
          <p:nvPr/>
        </p:nvSpPr>
        <p:spPr>
          <a:xfrm>
            <a:off x="342153" y="1115492"/>
            <a:ext cx="7546741" cy="3558680"/>
          </a:xfrm>
          <a:prstGeom prst="cloudCallout">
            <a:avLst>
              <a:gd name="adj1" fmla="val 32633"/>
              <a:gd name="adj2" fmla="val 515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地域共生社会は、制度・分野の枠や「支える側」と「支えられる側」という従来の関係を超えて、住み慣れた地域において、人と人、人と社会がつながり、すべての住民が、障害の有無にかかわらず尊厳のある本人らしい生活を継続することができるよう、社会全体で支え合いながら、共に地域を創っていくことを目指すものである</a:t>
            </a:r>
            <a:endParaRPr kumimoji="1" lang="ja-JP" altLang="en-US" dirty="0">
              <a:solidFill>
                <a:schemeClr val="tx1"/>
              </a:solidFill>
            </a:endParaRPr>
          </a:p>
        </p:txBody>
      </p:sp>
      <p:sp>
        <p:nvSpPr>
          <p:cNvPr id="8" name="テキスト ボックス 7"/>
          <p:cNvSpPr txBox="1"/>
          <p:nvPr/>
        </p:nvSpPr>
        <p:spPr>
          <a:xfrm>
            <a:off x="5037396" y="6218917"/>
            <a:ext cx="2851498" cy="369332"/>
          </a:xfrm>
          <a:prstGeom prst="rect">
            <a:avLst/>
          </a:prstGeom>
          <a:noFill/>
        </p:spPr>
        <p:txBody>
          <a:bodyPr wrap="square" rtlCol="0">
            <a:spAutoFit/>
          </a:bodyPr>
          <a:lstStyle/>
          <a:p>
            <a:pPr algn="l"/>
            <a:r>
              <a:rPr kumimoji="1" lang="ja-JP" altLang="en-US" dirty="0" smtClean="0">
                <a:latin typeface="Meiryo UI" panose="020B0604030504040204" pitchFamily="50" charset="-128"/>
                <a:ea typeface="Meiryo UI" panose="020B0604030504040204" pitchFamily="50" charset="-128"/>
              </a:rPr>
              <a:t>ご清聴ありがとうございました</a:t>
            </a:r>
            <a:endParaRPr kumimoji="1" lang="ja-JP" altLang="en-US" dirty="0">
              <a:latin typeface="Meiryo UI" panose="020B0604030504040204" pitchFamily="50" charset="-128"/>
              <a:ea typeface="Meiryo UI" panose="020B0604030504040204" pitchFamily="50" charset="-128"/>
            </a:endParaRPr>
          </a:p>
        </p:txBody>
      </p:sp>
      <p:sp>
        <p:nvSpPr>
          <p:cNvPr id="9" name="正方形/長方形 8"/>
          <p:cNvSpPr/>
          <p:nvPr/>
        </p:nvSpPr>
        <p:spPr>
          <a:xfrm>
            <a:off x="892188" y="4944833"/>
            <a:ext cx="5020926" cy="369332"/>
          </a:xfrm>
          <a:prstGeom prst="rect">
            <a:avLst/>
          </a:prstGeom>
        </p:spPr>
        <p:txBody>
          <a:bodyPr wrap="none">
            <a:spAutoFit/>
          </a:bodyPr>
          <a:lstStyle/>
          <a:p>
            <a:r>
              <a:rPr kumimoji="1" lang="ja-JP" altLang="en-US" b="1" dirty="0">
                <a:solidFill>
                  <a:schemeClr val="accent6">
                    <a:lumMod val="75000"/>
                  </a:schemeClr>
                </a:solidFill>
              </a:rPr>
              <a:t>～誰もが役割を持てる地域共生</a:t>
            </a:r>
            <a:r>
              <a:rPr kumimoji="1" lang="ja-JP" altLang="en-US" b="1" dirty="0" smtClean="0">
                <a:solidFill>
                  <a:schemeClr val="accent6">
                    <a:lumMod val="75000"/>
                  </a:schemeClr>
                </a:solidFill>
              </a:rPr>
              <a:t>社会をめざして～</a:t>
            </a:r>
            <a:endParaRPr lang="ja-JP" altLang="en-US" b="1" dirty="0">
              <a:solidFill>
                <a:schemeClr val="accent6">
                  <a:lumMod val="75000"/>
                </a:schemeClr>
              </a:solidFill>
            </a:endParaRPr>
          </a:p>
        </p:txBody>
      </p:sp>
    </p:spTree>
    <p:extLst>
      <p:ext uri="{BB962C8B-B14F-4D97-AF65-F5344CB8AC3E}">
        <p14:creationId xmlns:p14="http://schemas.microsoft.com/office/powerpoint/2010/main" val="3816281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F523E796-AEAD-42CD-9DDE-DAB9B8DF67E1}"/>
              </a:ext>
            </a:extLst>
          </p:cNvPr>
          <p:cNvSpPr>
            <a:spLocks noGrp="1"/>
          </p:cNvSpPr>
          <p:nvPr>
            <p:ph type="title"/>
          </p:nvPr>
        </p:nvSpPr>
        <p:spPr/>
        <p:txBody>
          <a:bodyPr/>
          <a:lstStyle/>
          <a:p>
            <a:r>
              <a:rPr lang="ja-JP" altLang="en-US" dirty="0"/>
              <a:t>目次</a:t>
            </a:r>
          </a:p>
        </p:txBody>
      </p:sp>
      <p:sp>
        <p:nvSpPr>
          <p:cNvPr id="6" name="コンテンツ プレースホルダー 5">
            <a:extLst>
              <a:ext uri="{FF2B5EF4-FFF2-40B4-BE49-F238E27FC236}">
                <a16:creationId xmlns:a16="http://schemas.microsoft.com/office/drawing/2014/main" id="{BA5ABCC6-78C6-458A-B2F9-6C3F52D162AA}"/>
              </a:ext>
            </a:extLst>
          </p:cNvPr>
          <p:cNvSpPr>
            <a:spLocks noGrp="1"/>
          </p:cNvSpPr>
          <p:nvPr>
            <p:ph idx="1"/>
          </p:nvPr>
        </p:nvSpPr>
        <p:spPr/>
        <p:txBody>
          <a:bodyPr>
            <a:normAutofit/>
          </a:bodyPr>
          <a:lstStyle/>
          <a:p>
            <a:pPr marL="514350" indent="-514350">
              <a:lnSpc>
                <a:spcPct val="70000"/>
              </a:lnSpc>
              <a:buFont typeface="+mj-lt"/>
              <a:buAutoNum type="arabicPeriod"/>
            </a:pPr>
            <a:endParaRPr lang="en-US" altLang="ja-JP" sz="3200" dirty="0"/>
          </a:p>
          <a:p>
            <a:pPr marL="0" indent="0">
              <a:buNone/>
            </a:pPr>
            <a:endParaRPr lang="en-US" altLang="ja-JP" sz="3200" dirty="0"/>
          </a:p>
        </p:txBody>
      </p:sp>
      <p:sp>
        <p:nvSpPr>
          <p:cNvPr id="4" name="スライド番号プレースホルダー 3">
            <a:extLst>
              <a:ext uri="{FF2B5EF4-FFF2-40B4-BE49-F238E27FC236}">
                <a16:creationId xmlns:a16="http://schemas.microsoft.com/office/drawing/2014/main" id="{CB8717D4-CFC5-4D2E-91EE-830FFB0E0E8E}"/>
              </a:ext>
            </a:extLst>
          </p:cNvPr>
          <p:cNvSpPr>
            <a:spLocks noGrp="1"/>
          </p:cNvSpPr>
          <p:nvPr>
            <p:ph type="sldNum" sz="quarter" idx="12"/>
          </p:nvPr>
        </p:nvSpPr>
        <p:spPr/>
        <p:txBody>
          <a:bodyPr/>
          <a:lstStyle/>
          <a:p>
            <a:fld id="{A2F73554-B0EB-499B-8A9F-28ECAEA7E337}" type="slidenum">
              <a:rPr kumimoji="1" lang="ja-JP" altLang="en-US" smtClean="0"/>
              <a:pPr/>
              <a:t>2</a:t>
            </a:fld>
            <a:endParaRPr kumimoji="1" lang="ja-JP" altLang="en-US"/>
          </a:p>
        </p:txBody>
      </p:sp>
      <p:sp>
        <p:nvSpPr>
          <p:cNvPr id="7" name="コンテンツ プレースホルダー 5">
            <a:extLst>
              <a:ext uri="{FF2B5EF4-FFF2-40B4-BE49-F238E27FC236}">
                <a16:creationId xmlns:a16="http://schemas.microsoft.com/office/drawing/2014/main" id="{BA5ABCC6-78C6-458A-B2F9-6C3F52D162AA}"/>
              </a:ext>
            </a:extLst>
          </p:cNvPr>
          <p:cNvSpPr txBox="1">
            <a:spLocks/>
          </p:cNvSpPr>
          <p:nvPr/>
        </p:nvSpPr>
        <p:spPr>
          <a:xfrm>
            <a:off x="786245" y="1507375"/>
            <a:ext cx="7886700" cy="5214101"/>
          </a:xfrm>
          <a:prstGeom prst="rect">
            <a:avLst/>
          </a:prstGeom>
        </p:spPr>
        <p:txBody>
          <a:bodyPr vert="horz" lIns="91440" tIns="45720" rIns="91440" bIns="45720" rtlCol="0">
            <a:normAutofit fontScale="62500" lnSpcReduction="20000"/>
          </a:bodyPr>
          <a:lstStyle>
            <a:lvl1pPr marL="171450" indent="-171450" algn="l" defTabSz="685800" rtl="0" eaLnBrk="1" latinLnBrk="0" hangingPunct="1">
              <a:lnSpc>
                <a:spcPct val="100000"/>
              </a:lnSpc>
              <a:spcBef>
                <a:spcPts val="750"/>
              </a:spcBef>
              <a:buFont typeface="Wingdings" panose="05000000000000000000" pitchFamily="2" charset="2"/>
              <a:buChar char="Ø"/>
              <a:defRPr kumimoji="1" sz="40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Wingdings" panose="05000000000000000000" pitchFamily="2" charset="2"/>
              <a:buChar char="l"/>
              <a:defRPr kumimoji="1" sz="32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Wingdings 2" pitchFamily="18" charset="2"/>
              <a:buChar char=""/>
              <a:defRPr kumimoji="1" sz="24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pPr marL="514350" indent="-514350">
              <a:buFont typeface="+mj-lt"/>
              <a:buAutoNum type="arabicPeriod"/>
            </a:pPr>
            <a:r>
              <a:rPr lang="ja-JP" altLang="en-US" sz="3200" dirty="0" smtClean="0"/>
              <a:t>改正障害者</a:t>
            </a:r>
            <a:r>
              <a:rPr lang="ja-JP" altLang="en-US" sz="3200" dirty="0"/>
              <a:t>差別解消法に期待するもの</a:t>
            </a:r>
            <a:endParaRPr lang="en-US" altLang="ja-JP" sz="3200" dirty="0"/>
          </a:p>
          <a:p>
            <a:pPr marL="514350" indent="-514350">
              <a:buFont typeface="+mj-lt"/>
              <a:buAutoNum type="arabicPeriod"/>
            </a:pPr>
            <a:r>
              <a:rPr lang="ja-JP" altLang="en-US" sz="3200" dirty="0"/>
              <a:t>障害の社会モデルを理解する</a:t>
            </a:r>
            <a:endParaRPr lang="en-US" altLang="ja-JP" sz="3200" dirty="0"/>
          </a:p>
          <a:p>
            <a:pPr marL="514350" indent="-514350">
              <a:buFont typeface="+mj-lt"/>
              <a:buAutoNum type="arabicPeriod"/>
            </a:pPr>
            <a:r>
              <a:rPr lang="ja-JP" altLang="en-US" sz="3200" dirty="0" smtClean="0"/>
              <a:t>合理的</a:t>
            </a:r>
            <a:r>
              <a:rPr lang="ja-JP" altLang="en-US" sz="3200" dirty="0"/>
              <a:t>配慮は身近で誰にも関わること</a:t>
            </a:r>
            <a:endParaRPr lang="en-US" altLang="ja-JP" sz="3200" dirty="0"/>
          </a:p>
          <a:p>
            <a:pPr marL="514350" indent="-514350">
              <a:buFont typeface="+mj-lt"/>
              <a:buAutoNum type="arabicPeriod"/>
            </a:pPr>
            <a:r>
              <a:rPr lang="ja-JP" altLang="en-US" sz="3200" dirty="0" smtClean="0"/>
              <a:t>地域</a:t>
            </a:r>
            <a:r>
              <a:rPr lang="ja-JP" altLang="en-US" sz="3200" dirty="0"/>
              <a:t>のご縁をつなぐ地域福祉コーディネーター</a:t>
            </a:r>
            <a:endParaRPr lang="en-US" altLang="ja-JP" sz="3200" dirty="0"/>
          </a:p>
          <a:p>
            <a:pPr marL="514350" indent="-514350">
              <a:buFont typeface="+mj-lt"/>
              <a:buAutoNum type="arabicPeriod"/>
            </a:pPr>
            <a:r>
              <a:rPr lang="ja-JP" altLang="en-US" sz="3200" dirty="0"/>
              <a:t>地域福祉アンテナショップって何？</a:t>
            </a:r>
            <a:endParaRPr lang="en-US" altLang="ja-JP" sz="3200" dirty="0"/>
          </a:p>
          <a:p>
            <a:pPr marL="514350" indent="-514350">
              <a:buFont typeface="+mj-lt"/>
              <a:buAutoNum type="arabicPeriod"/>
            </a:pPr>
            <a:r>
              <a:rPr lang="ja-JP" altLang="en-US" sz="3200" dirty="0" smtClean="0"/>
              <a:t>いろんな</a:t>
            </a:r>
            <a:r>
              <a:rPr lang="ja-JP" altLang="en-US" sz="3200" dirty="0"/>
              <a:t>人が</a:t>
            </a:r>
            <a:r>
              <a:rPr lang="ja-JP" altLang="en-US" sz="3200" dirty="0" smtClean="0"/>
              <a:t>出会ってお互いを</a:t>
            </a:r>
            <a:r>
              <a:rPr lang="ja-JP" altLang="en-US" sz="3200" dirty="0"/>
              <a:t>知る～実践１～</a:t>
            </a:r>
            <a:endParaRPr lang="en-US" altLang="ja-JP" sz="3200" dirty="0"/>
          </a:p>
          <a:p>
            <a:pPr marL="514350" indent="-514350">
              <a:buFont typeface="+mj-lt"/>
              <a:buAutoNum type="arabicPeriod"/>
            </a:pPr>
            <a:r>
              <a:rPr lang="ja-JP" altLang="en-US" sz="3200" dirty="0" smtClean="0"/>
              <a:t>いろんな</a:t>
            </a:r>
            <a:r>
              <a:rPr lang="ja-JP" altLang="en-US" sz="3200" dirty="0"/>
              <a:t>人が出会ってお互いを知る～実践２</a:t>
            </a:r>
            <a:r>
              <a:rPr lang="ja-JP" altLang="en-US" sz="3200" dirty="0" smtClean="0"/>
              <a:t>～</a:t>
            </a:r>
            <a:endParaRPr lang="en-US" altLang="ja-JP" sz="3200" dirty="0" smtClean="0"/>
          </a:p>
          <a:p>
            <a:pPr marL="514350" indent="-514350">
              <a:buFont typeface="+mj-lt"/>
              <a:buAutoNum type="arabicPeriod"/>
            </a:pPr>
            <a:r>
              <a:rPr lang="ja-JP" altLang="en-US" sz="3200" dirty="0"/>
              <a:t>いろんな人が出会ってお互いを知る～</a:t>
            </a:r>
            <a:r>
              <a:rPr lang="ja-JP" altLang="en-US" sz="3200" dirty="0" smtClean="0"/>
              <a:t>実践</a:t>
            </a:r>
            <a:r>
              <a:rPr lang="en-US" altLang="ja-JP" sz="3200" dirty="0" smtClean="0"/>
              <a:t>3</a:t>
            </a:r>
            <a:r>
              <a:rPr lang="ja-JP" altLang="en-US" sz="3200" dirty="0" smtClean="0"/>
              <a:t>～</a:t>
            </a:r>
            <a:endParaRPr lang="en-US" altLang="ja-JP" sz="3200" dirty="0" smtClean="0"/>
          </a:p>
          <a:p>
            <a:pPr marL="514350" indent="-514350">
              <a:buFont typeface="+mj-lt"/>
              <a:buAutoNum type="arabicPeriod"/>
            </a:pPr>
            <a:r>
              <a:rPr lang="ja-JP" altLang="en-US" sz="3200" dirty="0" smtClean="0"/>
              <a:t>いろんな</a:t>
            </a:r>
            <a:r>
              <a:rPr lang="ja-JP" altLang="en-US" sz="3200" dirty="0"/>
              <a:t>人が出会ってお互いを知る～</a:t>
            </a:r>
            <a:r>
              <a:rPr lang="ja-JP" altLang="en-US" sz="3200" dirty="0" smtClean="0"/>
              <a:t>実践</a:t>
            </a:r>
            <a:r>
              <a:rPr lang="en-US" altLang="ja-JP" sz="3200" dirty="0" smtClean="0"/>
              <a:t>4</a:t>
            </a:r>
            <a:r>
              <a:rPr lang="ja-JP" altLang="en-US" sz="3200" dirty="0" smtClean="0"/>
              <a:t>～</a:t>
            </a:r>
            <a:endParaRPr lang="en-US" altLang="ja-JP" sz="3200" dirty="0" smtClean="0"/>
          </a:p>
          <a:p>
            <a:pPr marL="514350" indent="-514350">
              <a:buFont typeface="+mj-lt"/>
              <a:buAutoNum type="arabicPeriod"/>
            </a:pPr>
            <a:r>
              <a:rPr lang="ja-JP" altLang="en-US" sz="3200" dirty="0"/>
              <a:t>いろんな人が出会ってお互いを知る～</a:t>
            </a:r>
            <a:r>
              <a:rPr lang="ja-JP" altLang="en-US" sz="3200" dirty="0" smtClean="0"/>
              <a:t>実践</a:t>
            </a:r>
            <a:r>
              <a:rPr lang="en-US" altLang="ja-JP" sz="3200" dirty="0" smtClean="0"/>
              <a:t>5</a:t>
            </a:r>
            <a:r>
              <a:rPr lang="ja-JP" altLang="en-US" sz="3200" dirty="0" smtClean="0"/>
              <a:t>～</a:t>
            </a:r>
            <a:endParaRPr lang="en-US" altLang="ja-JP" sz="3200" dirty="0" smtClean="0"/>
          </a:p>
          <a:p>
            <a:pPr marL="514350" indent="-514350">
              <a:buFont typeface="+mj-lt"/>
              <a:buAutoNum type="arabicPeriod"/>
            </a:pPr>
            <a:r>
              <a:rPr lang="ja-JP" altLang="en-US" sz="3200" dirty="0" smtClean="0"/>
              <a:t>いろんな</a:t>
            </a:r>
            <a:r>
              <a:rPr lang="ja-JP" altLang="en-US" sz="3200" dirty="0"/>
              <a:t>人が出会ってお互いを知る～</a:t>
            </a:r>
            <a:r>
              <a:rPr lang="ja-JP" altLang="en-US" sz="3200" dirty="0" smtClean="0"/>
              <a:t>実践</a:t>
            </a:r>
            <a:r>
              <a:rPr lang="en-US" altLang="ja-JP" sz="3200" dirty="0" smtClean="0"/>
              <a:t>6</a:t>
            </a:r>
            <a:r>
              <a:rPr lang="ja-JP" altLang="en-US" sz="3200" dirty="0" smtClean="0"/>
              <a:t>～</a:t>
            </a:r>
            <a:endParaRPr lang="en-US" altLang="ja-JP" sz="3200" dirty="0" smtClean="0"/>
          </a:p>
          <a:p>
            <a:pPr marL="514350" indent="-514350">
              <a:buFont typeface="+mj-lt"/>
              <a:buAutoNum type="arabicPeriod"/>
            </a:pPr>
            <a:r>
              <a:rPr lang="ja-JP" altLang="en-US" sz="3200" dirty="0"/>
              <a:t>いろんな人が出会ってお互いを知る～</a:t>
            </a:r>
            <a:r>
              <a:rPr lang="ja-JP" altLang="en-US" sz="3200" dirty="0" smtClean="0"/>
              <a:t>実践</a:t>
            </a:r>
            <a:r>
              <a:rPr lang="en-US" altLang="ja-JP" sz="3200" dirty="0" smtClean="0"/>
              <a:t>7</a:t>
            </a:r>
            <a:r>
              <a:rPr lang="ja-JP" altLang="en-US" sz="3200" dirty="0" smtClean="0"/>
              <a:t>～</a:t>
            </a:r>
            <a:endParaRPr lang="en-US" altLang="ja-JP" sz="3200" dirty="0"/>
          </a:p>
          <a:p>
            <a:pPr marL="514350" indent="-514350">
              <a:buFont typeface="+mj-lt"/>
              <a:buAutoNum type="arabicPeriod"/>
            </a:pPr>
            <a:r>
              <a:rPr lang="ja-JP" altLang="en-US" sz="3200" dirty="0" smtClean="0"/>
              <a:t>平常</a:t>
            </a:r>
            <a:r>
              <a:rPr lang="ja-JP" altLang="en-US" sz="3200" dirty="0"/>
              <a:t>時の見守りと災害時の見守り</a:t>
            </a:r>
            <a:r>
              <a:rPr lang="ja-JP" altLang="en-US" sz="3200" dirty="0" smtClean="0"/>
              <a:t>の</a:t>
            </a:r>
            <a:r>
              <a:rPr lang="ja-JP" altLang="en-US" sz="3200" dirty="0"/>
              <a:t>連動</a:t>
            </a:r>
            <a:endParaRPr lang="en-US" altLang="ja-JP" sz="3200" dirty="0"/>
          </a:p>
          <a:p>
            <a:pPr marL="514350" indent="-514350">
              <a:buFont typeface="+mj-lt"/>
              <a:buAutoNum type="arabicPeriod"/>
            </a:pPr>
            <a:r>
              <a:rPr lang="ja-JP" altLang="en-US" sz="3200" dirty="0" smtClean="0"/>
              <a:t>避難行動要支援者個別プラン</a:t>
            </a:r>
            <a:endParaRPr lang="en-US" altLang="ja-JP" sz="3200" dirty="0" smtClean="0"/>
          </a:p>
          <a:p>
            <a:pPr marL="514350" indent="-514350">
              <a:buFont typeface="+mj-lt"/>
              <a:buAutoNum type="arabicPeriod"/>
            </a:pPr>
            <a:r>
              <a:rPr lang="ja-JP" altLang="en-US" sz="3200" dirty="0" smtClean="0"/>
              <a:t>地域共生社会の実現～誰ひとり取り残さない～</a:t>
            </a:r>
            <a:endParaRPr lang="en-US" altLang="ja-JP" sz="3200" dirty="0" smtClean="0"/>
          </a:p>
          <a:p>
            <a:pPr marL="514350" indent="-514350">
              <a:buFont typeface="+mj-lt"/>
              <a:buAutoNum type="arabicPeriod"/>
            </a:pPr>
            <a:endParaRPr lang="en-US" altLang="ja-JP" sz="3200" dirty="0"/>
          </a:p>
          <a:p>
            <a:pPr marL="0" indent="0">
              <a:buFont typeface="Wingdings" panose="05000000000000000000" pitchFamily="2" charset="2"/>
              <a:buNone/>
            </a:pPr>
            <a:endParaRPr lang="en-US" altLang="ja-JP" sz="3200" dirty="0" smtClean="0"/>
          </a:p>
          <a:p>
            <a:pPr marL="514350" indent="-514350">
              <a:buFont typeface="+mj-lt"/>
              <a:buAutoNum type="arabicPeriod"/>
            </a:pPr>
            <a:endParaRPr lang="en-US" altLang="ja-JP" sz="3200" dirty="0" smtClean="0"/>
          </a:p>
        </p:txBody>
      </p:sp>
    </p:spTree>
    <p:extLst>
      <p:ext uri="{BB962C8B-B14F-4D97-AF65-F5344CB8AC3E}">
        <p14:creationId xmlns:p14="http://schemas.microsoft.com/office/powerpoint/2010/main" val="1671433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3845" y="625642"/>
            <a:ext cx="7886700" cy="604642"/>
          </a:xfrm>
        </p:spPr>
        <p:txBody>
          <a:bodyPr>
            <a:noAutofit/>
          </a:bodyPr>
          <a:lstStyle/>
          <a:p>
            <a:r>
              <a:rPr lang="en-US" altLang="ja-JP" sz="2800" dirty="0" smtClean="0"/>
              <a:t>1.</a:t>
            </a:r>
            <a:r>
              <a:rPr lang="ja-JP" altLang="en-US" sz="2800" dirty="0" smtClean="0"/>
              <a:t>　改正障害者</a:t>
            </a:r>
            <a:r>
              <a:rPr lang="ja-JP" altLang="en-US" sz="2800" dirty="0"/>
              <a:t>差別解消法に期待する</a:t>
            </a:r>
            <a:r>
              <a:rPr lang="ja-JP" altLang="en-US" sz="2800" dirty="0" smtClean="0"/>
              <a:t>もの</a:t>
            </a:r>
            <a:endParaRPr kumimoji="1" lang="ja-JP" altLang="en-US" sz="2800" dirty="0"/>
          </a:p>
        </p:txBody>
      </p:sp>
      <p:sp>
        <p:nvSpPr>
          <p:cNvPr id="3" name="コンテンツ プレースホルダー 2"/>
          <p:cNvSpPr>
            <a:spLocks noGrp="1"/>
          </p:cNvSpPr>
          <p:nvPr>
            <p:ph idx="1"/>
          </p:nvPr>
        </p:nvSpPr>
        <p:spPr>
          <a:xfrm>
            <a:off x="633845" y="1354975"/>
            <a:ext cx="7886700" cy="5366501"/>
          </a:xfrm>
        </p:spPr>
        <p:txBody>
          <a:bodyPr>
            <a:normAutofit fontScale="92500"/>
          </a:bodyPr>
          <a:lstStyle/>
          <a:p>
            <a:pPr marL="0" indent="0">
              <a:buNone/>
            </a:pPr>
            <a:r>
              <a:rPr lang="en-US" altLang="ja-JP" sz="2400" dirty="0">
                <a:solidFill>
                  <a:srgbClr val="FF0000"/>
                </a:solidFill>
              </a:rPr>
              <a:t>2024</a:t>
            </a:r>
            <a:r>
              <a:rPr lang="ja-JP" altLang="en-US" sz="2400" dirty="0">
                <a:solidFill>
                  <a:srgbClr val="FF0000"/>
                </a:solidFill>
              </a:rPr>
              <a:t>（令和６）年４月改正法施行</a:t>
            </a:r>
            <a:endParaRPr lang="en-US" altLang="ja-JP" sz="2400" dirty="0">
              <a:solidFill>
                <a:srgbClr val="FF0000"/>
              </a:solidFill>
            </a:endParaRPr>
          </a:p>
          <a:p>
            <a:pPr marL="0" indent="0">
              <a:buNone/>
            </a:pPr>
            <a:r>
              <a:rPr kumimoji="1" lang="ja-JP" altLang="en-US" sz="2800" dirty="0" smtClean="0"/>
              <a:t>これ</a:t>
            </a:r>
            <a:r>
              <a:rPr kumimoji="1" lang="ja-JP" altLang="en-US" sz="2800" dirty="0"/>
              <a:t>まで</a:t>
            </a:r>
            <a:r>
              <a:rPr kumimoji="1" lang="ja-JP" altLang="en-US" sz="2800" dirty="0" smtClean="0"/>
              <a:t>民間企業や団体にとって努力義務だった障害のある人への</a:t>
            </a:r>
            <a:r>
              <a:rPr kumimoji="1" lang="ja-JP" altLang="en-US" sz="2800" u="sng" dirty="0" smtClean="0"/>
              <a:t>合理的配慮</a:t>
            </a:r>
            <a:r>
              <a:rPr kumimoji="1" lang="ja-JP" altLang="en-US" sz="2800" dirty="0" smtClean="0"/>
              <a:t>の提供が</a:t>
            </a:r>
            <a:r>
              <a:rPr kumimoji="1" lang="ja-JP" altLang="en-US" sz="2800" u="sng" dirty="0" smtClean="0"/>
              <a:t>法的義務</a:t>
            </a:r>
            <a:r>
              <a:rPr kumimoji="1" lang="ja-JP" altLang="en-US" sz="2800" dirty="0" smtClean="0"/>
              <a:t>へと変わった</a:t>
            </a:r>
            <a:r>
              <a:rPr kumimoji="1" lang="ja-JP" altLang="en-US" sz="2400" dirty="0" smtClean="0"/>
              <a:t>。</a:t>
            </a:r>
            <a:endParaRPr kumimoji="1" lang="en-US" altLang="ja-JP" sz="2400" dirty="0" smtClean="0"/>
          </a:p>
          <a:p>
            <a:pPr marL="0" indent="0">
              <a:buNone/>
            </a:pPr>
            <a:endParaRPr lang="en-US" altLang="ja-JP" sz="2400" dirty="0"/>
          </a:p>
          <a:p>
            <a:pPr marL="0" indent="0">
              <a:buNone/>
            </a:pPr>
            <a:endParaRPr kumimoji="1" lang="en-US" altLang="ja-JP" sz="2400" dirty="0" smtClean="0"/>
          </a:p>
          <a:p>
            <a:pPr marL="0" indent="0">
              <a:buNone/>
            </a:pPr>
            <a:endParaRPr lang="en-US" altLang="ja-JP" sz="2400" dirty="0"/>
          </a:p>
          <a:p>
            <a:pPr marL="0" indent="0">
              <a:buNone/>
            </a:pPr>
            <a:endParaRPr kumimoji="1" lang="en-US" altLang="ja-JP" sz="2400" dirty="0" smtClean="0"/>
          </a:p>
          <a:p>
            <a:pPr marL="0" indent="0">
              <a:buNone/>
            </a:pPr>
            <a:endParaRPr lang="en-US" altLang="ja-JP" sz="2400" dirty="0"/>
          </a:p>
          <a:p>
            <a:pPr marL="0" indent="0">
              <a:buNone/>
            </a:pPr>
            <a:endParaRPr kumimoji="1" lang="en-US" altLang="ja-JP" sz="2400" dirty="0" smtClean="0"/>
          </a:p>
          <a:p>
            <a:pPr marL="0" indent="0">
              <a:buNone/>
            </a:pPr>
            <a:endParaRPr lang="en-US" altLang="ja-JP" sz="2400" dirty="0"/>
          </a:p>
          <a:p>
            <a:pPr marL="0" indent="0">
              <a:buNone/>
            </a:pPr>
            <a:endParaRPr kumimoji="1" lang="en-US" altLang="ja-JP" sz="2400" dirty="0" smtClean="0">
              <a:solidFill>
                <a:srgbClr val="FF0000"/>
              </a:solidFill>
            </a:endParaRPr>
          </a:p>
          <a:p>
            <a:pPr marL="0" indent="0">
              <a:buNone/>
            </a:pPr>
            <a:r>
              <a:rPr kumimoji="1" lang="ja-JP" altLang="en-US" sz="2400" dirty="0" smtClean="0">
                <a:solidFill>
                  <a:srgbClr val="FF0000"/>
                </a:solidFill>
              </a:rPr>
              <a:t>特にハード面でのバリアフリー化</a:t>
            </a:r>
            <a:endParaRPr kumimoji="1" lang="en-US" altLang="ja-JP" sz="2400" dirty="0" smtClean="0">
              <a:solidFill>
                <a:srgbClr val="FF0000"/>
              </a:solidFill>
            </a:endParaRPr>
          </a:p>
          <a:p>
            <a:pPr marL="0" indent="0">
              <a:buNone/>
            </a:pPr>
            <a:endParaRPr lang="en-US" altLang="ja-JP" sz="2400" dirty="0"/>
          </a:p>
        </p:txBody>
      </p:sp>
      <p:sp>
        <p:nvSpPr>
          <p:cNvPr id="4" name="スライド番号プレースホルダー 3"/>
          <p:cNvSpPr>
            <a:spLocks noGrp="1"/>
          </p:cNvSpPr>
          <p:nvPr>
            <p:ph type="sldNum" sz="quarter" idx="12"/>
          </p:nvPr>
        </p:nvSpPr>
        <p:spPr/>
        <p:txBody>
          <a:bodyPr/>
          <a:lstStyle/>
          <a:p>
            <a:fld id="{A2F73554-B0EB-499B-8A9F-28ECAEA7E337}" type="slidenum">
              <a:rPr kumimoji="1" lang="ja-JP" altLang="en-US" smtClean="0"/>
              <a:pPr/>
              <a:t>3</a:t>
            </a:fld>
            <a:endParaRPr kumimoji="1" lang="ja-JP" altLang="en-US" dirty="0"/>
          </a:p>
        </p:txBody>
      </p:sp>
      <p:sp>
        <p:nvSpPr>
          <p:cNvPr id="6" name="楕円 5"/>
          <p:cNvSpPr/>
          <p:nvPr/>
        </p:nvSpPr>
        <p:spPr>
          <a:xfrm>
            <a:off x="1818898" y="5041553"/>
            <a:ext cx="1700463" cy="914400"/>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宿泊施設</a:t>
            </a:r>
            <a:endParaRPr kumimoji="1" lang="ja-JP" altLang="en-US" dirty="0">
              <a:solidFill>
                <a:schemeClr val="tx1"/>
              </a:solidFill>
            </a:endParaRPr>
          </a:p>
        </p:txBody>
      </p:sp>
      <p:sp>
        <p:nvSpPr>
          <p:cNvPr id="7" name="楕円 6"/>
          <p:cNvSpPr/>
          <p:nvPr/>
        </p:nvSpPr>
        <p:spPr>
          <a:xfrm>
            <a:off x="3532443" y="5179690"/>
            <a:ext cx="1700463" cy="914400"/>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飲食店</a:t>
            </a:r>
            <a:endParaRPr kumimoji="1" lang="ja-JP" altLang="en-US" dirty="0">
              <a:solidFill>
                <a:schemeClr val="tx1"/>
              </a:solidFill>
            </a:endParaRPr>
          </a:p>
        </p:txBody>
      </p:sp>
      <p:sp>
        <p:nvSpPr>
          <p:cNvPr id="8" name="楕円 7"/>
          <p:cNvSpPr/>
          <p:nvPr/>
        </p:nvSpPr>
        <p:spPr>
          <a:xfrm>
            <a:off x="5261711" y="5058002"/>
            <a:ext cx="1700463" cy="914400"/>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観光施設</a:t>
            </a:r>
            <a:endParaRPr kumimoji="1" lang="ja-JP" altLang="en-US" dirty="0">
              <a:solidFill>
                <a:schemeClr val="tx1"/>
              </a:solidFill>
            </a:endParaRPr>
          </a:p>
        </p:txBody>
      </p:sp>
      <p:sp>
        <p:nvSpPr>
          <p:cNvPr id="10" name="正方形/長方形 9"/>
          <p:cNvSpPr/>
          <p:nvPr/>
        </p:nvSpPr>
        <p:spPr>
          <a:xfrm>
            <a:off x="1596571" y="3670927"/>
            <a:ext cx="5733143" cy="12623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smtClean="0">
                <a:solidFill>
                  <a:schemeClr val="tx1"/>
                </a:solidFill>
              </a:rPr>
              <a:t>UT</a:t>
            </a:r>
            <a:r>
              <a:rPr kumimoji="1" lang="ja-JP" altLang="en-US" sz="2000" b="1" dirty="0" smtClean="0">
                <a:solidFill>
                  <a:schemeClr val="tx1"/>
                </a:solidFill>
              </a:rPr>
              <a:t>ユニバーサルツーリズム</a:t>
            </a:r>
            <a:endParaRPr kumimoji="1" lang="en-US" altLang="ja-JP" sz="2000" b="1" dirty="0" smtClean="0">
              <a:solidFill>
                <a:schemeClr val="tx1"/>
              </a:solidFill>
            </a:endParaRPr>
          </a:p>
          <a:p>
            <a:pPr algn="ctr"/>
            <a:r>
              <a:rPr kumimoji="1" lang="ja-JP" altLang="en-US" sz="2000" b="1" dirty="0" smtClean="0">
                <a:solidFill>
                  <a:schemeClr val="tx1"/>
                </a:solidFill>
              </a:rPr>
              <a:t>高齢や障害等の有無にかかわらず</a:t>
            </a:r>
            <a:endParaRPr kumimoji="1" lang="en-US" altLang="ja-JP" sz="2000" b="1" dirty="0" smtClean="0">
              <a:solidFill>
                <a:schemeClr val="tx1"/>
              </a:solidFill>
            </a:endParaRPr>
          </a:p>
          <a:p>
            <a:pPr algn="ctr"/>
            <a:r>
              <a:rPr kumimoji="1" lang="ja-JP" altLang="en-US" sz="2000" b="1" dirty="0" smtClean="0">
                <a:solidFill>
                  <a:schemeClr val="tx1"/>
                </a:solidFill>
              </a:rPr>
              <a:t>全ての人が安心して楽しめる旅行</a:t>
            </a:r>
            <a:endParaRPr kumimoji="1" lang="en-US" altLang="ja-JP" sz="2000" b="1" dirty="0" smtClean="0">
              <a:solidFill>
                <a:schemeClr val="tx1"/>
              </a:solidFill>
            </a:endParaRPr>
          </a:p>
        </p:txBody>
      </p:sp>
      <p:sp>
        <p:nvSpPr>
          <p:cNvPr id="11" name="雲形吹き出し 10"/>
          <p:cNvSpPr/>
          <p:nvPr/>
        </p:nvSpPr>
        <p:spPr>
          <a:xfrm>
            <a:off x="258865" y="2803649"/>
            <a:ext cx="2675412" cy="709807"/>
          </a:xfrm>
          <a:prstGeom prst="cloudCallout">
            <a:avLst>
              <a:gd name="adj1" fmla="val 33960"/>
              <a:gd name="adj2" fmla="val 865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大阪・関西万博</a:t>
            </a:r>
            <a:endParaRPr kumimoji="1" lang="ja-JP" altLang="en-US" b="1" dirty="0"/>
          </a:p>
        </p:txBody>
      </p:sp>
      <p:sp>
        <p:nvSpPr>
          <p:cNvPr id="12" name="雲形吹き出し 11"/>
          <p:cNvSpPr/>
          <p:nvPr/>
        </p:nvSpPr>
        <p:spPr>
          <a:xfrm>
            <a:off x="3169219" y="2688637"/>
            <a:ext cx="2426909" cy="709807"/>
          </a:xfrm>
          <a:prstGeom prst="cloudCallout">
            <a:avLst>
              <a:gd name="adj1" fmla="val -1303"/>
              <a:gd name="adj2" fmla="val 865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世界陸上</a:t>
            </a:r>
            <a:endParaRPr kumimoji="1" lang="ja-JP" altLang="en-US" b="1" dirty="0"/>
          </a:p>
        </p:txBody>
      </p:sp>
      <p:sp>
        <p:nvSpPr>
          <p:cNvPr id="13" name="雲形吹き出し 12"/>
          <p:cNvSpPr/>
          <p:nvPr/>
        </p:nvSpPr>
        <p:spPr>
          <a:xfrm>
            <a:off x="6061690" y="2666358"/>
            <a:ext cx="2501095" cy="965887"/>
          </a:xfrm>
          <a:prstGeom prst="cloudCallout">
            <a:avLst>
              <a:gd name="adj1" fmla="val -35481"/>
              <a:gd name="adj2" fmla="val 967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デフリンピック東京大会</a:t>
            </a:r>
            <a:endParaRPr kumimoji="1" lang="ja-JP" altLang="en-US" b="1" dirty="0"/>
          </a:p>
        </p:txBody>
      </p:sp>
      <p:sp>
        <p:nvSpPr>
          <p:cNvPr id="5" name="楕円 4"/>
          <p:cNvSpPr/>
          <p:nvPr/>
        </p:nvSpPr>
        <p:spPr>
          <a:xfrm>
            <a:off x="180536" y="4600802"/>
            <a:ext cx="1700463" cy="914400"/>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交通機関</a:t>
            </a:r>
            <a:endParaRPr kumimoji="1" lang="ja-JP" altLang="en-US" dirty="0">
              <a:solidFill>
                <a:schemeClr val="tx1"/>
              </a:solidFill>
            </a:endParaRPr>
          </a:p>
        </p:txBody>
      </p:sp>
      <p:sp>
        <p:nvSpPr>
          <p:cNvPr id="9" name="楕円 8"/>
          <p:cNvSpPr/>
          <p:nvPr/>
        </p:nvSpPr>
        <p:spPr>
          <a:xfrm>
            <a:off x="6904563" y="4666540"/>
            <a:ext cx="1700463" cy="914400"/>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その他もろもろ</a:t>
            </a:r>
            <a:endParaRPr kumimoji="1" lang="ja-JP" altLang="en-US" dirty="0">
              <a:solidFill>
                <a:schemeClr val="tx1"/>
              </a:solidFill>
            </a:endParaRPr>
          </a:p>
        </p:txBody>
      </p:sp>
      <p:sp>
        <p:nvSpPr>
          <p:cNvPr id="14" name="角丸四角形吹き出し 13"/>
          <p:cNvSpPr/>
          <p:nvPr/>
        </p:nvSpPr>
        <p:spPr>
          <a:xfrm>
            <a:off x="4804229" y="6050027"/>
            <a:ext cx="3018971" cy="612648"/>
          </a:xfrm>
          <a:prstGeom prst="wedgeRoundRectCallout">
            <a:avLst>
              <a:gd name="adj1" fmla="val -66969"/>
              <a:gd name="adj2" fmla="val 15118"/>
              <a:gd name="adj3" fmla="val 16667"/>
            </a:avLst>
          </a:prstGeom>
          <a:solidFill>
            <a:srgbClr val="FF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どんどん外出し伝えて行こう</a:t>
            </a:r>
            <a:endParaRPr kumimoji="1" lang="ja-JP" altLang="en-US" b="1" dirty="0">
              <a:solidFill>
                <a:schemeClr val="tx1"/>
              </a:solidFill>
            </a:endParaRPr>
          </a:p>
        </p:txBody>
      </p:sp>
    </p:spTree>
    <p:extLst>
      <p:ext uri="{BB962C8B-B14F-4D97-AF65-F5344CB8AC3E}">
        <p14:creationId xmlns:p14="http://schemas.microsoft.com/office/powerpoint/2010/main" val="51746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2800" dirty="0" smtClean="0"/>
              <a:t>2.</a:t>
            </a:r>
            <a:r>
              <a:rPr kumimoji="1" lang="ja-JP" altLang="en-US" sz="2800" dirty="0" smtClean="0"/>
              <a:t>　障害の社会モデルを理解する</a:t>
            </a:r>
            <a:endParaRPr kumimoji="1" lang="ja-JP" altLang="en-US" sz="2800" dirty="0"/>
          </a:p>
        </p:txBody>
      </p:sp>
      <p:pic>
        <p:nvPicPr>
          <p:cNvPr id="5" name="コンテンツ プレースホルダー 4"/>
          <p:cNvPicPr>
            <a:picLocks noGrp="1" noChangeAspect="1"/>
          </p:cNvPicPr>
          <p:nvPr>
            <p:ph idx="1"/>
          </p:nvPr>
        </p:nvPicPr>
        <p:blipFill>
          <a:blip r:embed="rId3"/>
          <a:stretch>
            <a:fillRect/>
          </a:stretch>
        </p:blipFill>
        <p:spPr>
          <a:xfrm>
            <a:off x="449944" y="1355726"/>
            <a:ext cx="7715712" cy="4783818"/>
          </a:xfrm>
          <a:prstGeom prst="rect">
            <a:avLst/>
          </a:prstGeom>
        </p:spPr>
      </p:pic>
      <p:sp>
        <p:nvSpPr>
          <p:cNvPr id="4" name="スライド番号プレースホルダー 3"/>
          <p:cNvSpPr>
            <a:spLocks noGrp="1"/>
          </p:cNvSpPr>
          <p:nvPr>
            <p:ph type="sldNum" sz="quarter" idx="12"/>
          </p:nvPr>
        </p:nvSpPr>
        <p:spPr/>
        <p:txBody>
          <a:bodyPr/>
          <a:lstStyle/>
          <a:p>
            <a:fld id="{A2F73554-B0EB-499B-8A9F-28ECAEA7E337}" type="slidenum">
              <a:rPr kumimoji="1" lang="ja-JP" altLang="en-US" smtClean="0"/>
              <a:pPr/>
              <a:t>4</a:t>
            </a:fld>
            <a:endParaRPr kumimoji="1" lang="ja-JP" altLang="en-US"/>
          </a:p>
        </p:txBody>
      </p:sp>
      <p:sp>
        <p:nvSpPr>
          <p:cNvPr id="3" name="テキスト ボックス 2"/>
          <p:cNvSpPr txBox="1"/>
          <p:nvPr/>
        </p:nvSpPr>
        <p:spPr>
          <a:xfrm>
            <a:off x="633845" y="6259801"/>
            <a:ext cx="6420098" cy="369332"/>
          </a:xfrm>
          <a:prstGeom prst="rect">
            <a:avLst/>
          </a:prstGeom>
          <a:noFill/>
        </p:spPr>
        <p:txBody>
          <a:bodyPr wrap="square" rtlCol="0">
            <a:spAutoFit/>
          </a:bodyPr>
          <a:lstStyle/>
          <a:p>
            <a:r>
              <a:rPr kumimoji="1" lang="ja-JP" altLang="en-US" b="1" dirty="0">
                <a:solidFill>
                  <a:srgbClr val="FF0000"/>
                </a:solidFill>
              </a:rPr>
              <a:t>障害のある人への社会的障壁を取り除くのは社会の責務</a:t>
            </a:r>
            <a:endParaRPr kumimoji="1" lang="ja-JP" altLang="en-US"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8523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800" dirty="0" smtClean="0"/>
              <a:t>3.</a:t>
            </a:r>
            <a:r>
              <a:rPr lang="ja-JP" altLang="en-US" sz="2800" dirty="0" smtClean="0"/>
              <a:t>　合理的</a:t>
            </a:r>
            <a:r>
              <a:rPr lang="ja-JP" altLang="en-US" sz="2800" dirty="0"/>
              <a:t>配慮は身近で誰にも関わる</a:t>
            </a:r>
            <a:r>
              <a:rPr lang="ja-JP" altLang="en-US" sz="2800" dirty="0" smtClean="0"/>
              <a:t>こと</a:t>
            </a:r>
            <a:endParaRPr kumimoji="1" lang="ja-JP" altLang="en-US" sz="2800" dirty="0"/>
          </a:p>
        </p:txBody>
      </p:sp>
      <p:sp>
        <p:nvSpPr>
          <p:cNvPr id="3" name="コンテンツ プレースホルダー 2"/>
          <p:cNvSpPr>
            <a:spLocks noGrp="1"/>
          </p:cNvSpPr>
          <p:nvPr>
            <p:ph idx="1"/>
          </p:nvPr>
        </p:nvSpPr>
        <p:spPr>
          <a:xfrm>
            <a:off x="633845" y="1531188"/>
            <a:ext cx="7886700" cy="4825163"/>
          </a:xfrm>
        </p:spPr>
        <p:txBody>
          <a:bodyPr/>
          <a:lstStyle/>
          <a:p>
            <a:pPr marL="0" indent="0">
              <a:buNone/>
            </a:pPr>
            <a:r>
              <a:rPr lang="ja-JP" altLang="en-US" sz="3200" dirty="0" smtClean="0">
                <a:solidFill>
                  <a:srgbClr val="FF0000"/>
                </a:solidFill>
              </a:rPr>
              <a:t>心のバリアフリー</a:t>
            </a:r>
          </a:p>
          <a:p>
            <a:pPr marL="0" indent="0">
              <a:buNone/>
            </a:pPr>
            <a:r>
              <a:rPr lang="ja-JP" altLang="en-US" sz="2400" dirty="0" smtClean="0"/>
              <a:t>「様々な心身の特性や考え方を持つすべての人々が、相互に理解を深めようとコミュニケーションをとり、支え合うこと」</a:t>
            </a:r>
            <a:r>
              <a:rPr lang="en-US" altLang="ja-JP" sz="1600" dirty="0" smtClean="0"/>
              <a:t>UD2020</a:t>
            </a:r>
            <a:r>
              <a:rPr lang="ja-JP" altLang="en-US" sz="1600" dirty="0" smtClean="0"/>
              <a:t>行動計画</a:t>
            </a:r>
            <a:endParaRPr lang="en-US" altLang="ja-JP" sz="2400" dirty="0" smtClean="0"/>
          </a:p>
          <a:p>
            <a:pPr marL="0" indent="0">
              <a:buNone/>
            </a:pPr>
            <a:endParaRPr lang="en-US" altLang="ja-JP" sz="2800" dirty="0"/>
          </a:p>
          <a:p>
            <a:pPr marL="0" indent="0">
              <a:buNone/>
            </a:pPr>
            <a:r>
              <a:rPr kumimoji="1" lang="ja-JP" altLang="en-US" sz="2400" dirty="0" smtClean="0"/>
              <a:t>①社会的障壁を取り除くのは社会の責務</a:t>
            </a:r>
            <a:endParaRPr kumimoji="1" lang="en-US" altLang="ja-JP" sz="2400" dirty="0" smtClean="0"/>
          </a:p>
          <a:p>
            <a:pPr marL="0" indent="0">
              <a:buNone/>
            </a:pPr>
            <a:r>
              <a:rPr kumimoji="1" lang="ja-JP" altLang="en-US" sz="2400" dirty="0" smtClean="0"/>
              <a:t>「障害の社会モデル」を知る</a:t>
            </a:r>
            <a:endParaRPr kumimoji="1" lang="en-US" altLang="ja-JP" sz="2400" dirty="0" smtClean="0"/>
          </a:p>
          <a:p>
            <a:pPr marL="0" indent="0">
              <a:buNone/>
            </a:pPr>
            <a:r>
              <a:rPr lang="ja-JP" altLang="en-US" sz="2400" dirty="0" smtClean="0"/>
              <a:t>②差別を行わない</a:t>
            </a:r>
            <a:endParaRPr lang="en-US" altLang="ja-JP" sz="2400" dirty="0" smtClean="0"/>
          </a:p>
          <a:p>
            <a:pPr marL="0" indent="0">
              <a:buNone/>
            </a:pPr>
            <a:r>
              <a:rPr kumimoji="1" lang="ja-JP" altLang="en-US" sz="2400" dirty="0" smtClean="0"/>
              <a:t>③多様な他者とコミュニケーションを取る力を養い、困難や痛みを想像し共感する力を培う</a:t>
            </a:r>
            <a:endParaRPr kumimoji="1" lang="ja-JP" altLang="en-US" sz="2400" dirty="0"/>
          </a:p>
        </p:txBody>
      </p:sp>
      <p:sp>
        <p:nvSpPr>
          <p:cNvPr id="4" name="スライド番号プレースホルダー 3"/>
          <p:cNvSpPr>
            <a:spLocks noGrp="1"/>
          </p:cNvSpPr>
          <p:nvPr>
            <p:ph type="sldNum" sz="quarter" idx="12"/>
          </p:nvPr>
        </p:nvSpPr>
        <p:spPr/>
        <p:txBody>
          <a:bodyPr/>
          <a:lstStyle/>
          <a:p>
            <a:fld id="{A2F73554-B0EB-499B-8A9F-28ECAEA7E337}" type="slidenum">
              <a:rPr kumimoji="1" lang="ja-JP" altLang="en-US" smtClean="0"/>
              <a:pPr/>
              <a:t>5</a:t>
            </a:fld>
            <a:endParaRPr kumimoji="1" lang="ja-JP" altLang="en-US"/>
          </a:p>
        </p:txBody>
      </p:sp>
      <p:sp>
        <p:nvSpPr>
          <p:cNvPr id="5" name="ハート 4"/>
          <p:cNvSpPr/>
          <p:nvPr/>
        </p:nvSpPr>
        <p:spPr>
          <a:xfrm rot="1420131">
            <a:off x="7309325" y="1251354"/>
            <a:ext cx="914400" cy="914400"/>
          </a:xfrm>
          <a:prstGeom prst="heart">
            <a:avLst/>
          </a:prstGeom>
          <a:solidFill>
            <a:srgbClr val="F864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p:cNvSpPr/>
          <p:nvPr/>
        </p:nvSpPr>
        <p:spPr>
          <a:xfrm>
            <a:off x="2679032" y="5707105"/>
            <a:ext cx="5069305" cy="9144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多様な人と出会う</a:t>
            </a:r>
            <a:endParaRPr kumimoji="1" lang="ja-JP" altLang="en-US" sz="2400" dirty="0">
              <a:solidFill>
                <a:schemeClr val="tx1"/>
              </a:solidFill>
            </a:endParaRPr>
          </a:p>
        </p:txBody>
      </p:sp>
      <p:sp>
        <p:nvSpPr>
          <p:cNvPr id="7" name="ハート 6"/>
          <p:cNvSpPr/>
          <p:nvPr/>
        </p:nvSpPr>
        <p:spPr>
          <a:xfrm rot="189175">
            <a:off x="6766399" y="5443601"/>
            <a:ext cx="647011" cy="733033"/>
          </a:xfrm>
          <a:prstGeom prst="heart">
            <a:avLst/>
          </a:prstGeom>
          <a:solidFill>
            <a:srgbClr val="F864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ハート 7"/>
          <p:cNvSpPr/>
          <p:nvPr/>
        </p:nvSpPr>
        <p:spPr>
          <a:xfrm rot="19197103">
            <a:off x="1820508" y="5820569"/>
            <a:ext cx="700456" cy="746606"/>
          </a:xfrm>
          <a:prstGeom prst="heart">
            <a:avLst/>
          </a:prstGeom>
          <a:solidFill>
            <a:srgbClr val="F864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形吹き出し 8"/>
          <p:cNvSpPr/>
          <p:nvPr/>
        </p:nvSpPr>
        <p:spPr>
          <a:xfrm>
            <a:off x="6295744" y="3090490"/>
            <a:ext cx="2213811" cy="853279"/>
          </a:xfrm>
          <a:prstGeom prst="wedgeEllipseCallout">
            <a:avLst>
              <a:gd name="adj1" fmla="val -48804"/>
              <a:gd name="adj2" fmla="val 869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t>ポイント</a:t>
            </a:r>
            <a:endParaRPr kumimoji="1" lang="ja-JP" altLang="en-US" sz="2800" b="1" dirty="0"/>
          </a:p>
        </p:txBody>
      </p:sp>
      <p:sp>
        <p:nvSpPr>
          <p:cNvPr id="10" name="雲形吹き出し 9"/>
          <p:cNvSpPr/>
          <p:nvPr/>
        </p:nvSpPr>
        <p:spPr>
          <a:xfrm>
            <a:off x="3570514" y="1022790"/>
            <a:ext cx="3593727" cy="954201"/>
          </a:xfrm>
          <a:prstGeom prst="cloudCallout">
            <a:avLst>
              <a:gd name="adj1" fmla="val -84476"/>
              <a:gd name="adj2" fmla="val -5033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民間企業や団体だけが行うもの？</a:t>
            </a:r>
            <a:endParaRPr kumimoji="1" lang="ja-JP" altLang="en-US" b="1" dirty="0">
              <a:solidFill>
                <a:schemeClr val="tx1"/>
              </a:solidFill>
            </a:endParaRPr>
          </a:p>
        </p:txBody>
      </p:sp>
    </p:spTree>
    <p:extLst>
      <p:ext uri="{BB962C8B-B14F-4D97-AF65-F5344CB8AC3E}">
        <p14:creationId xmlns:p14="http://schemas.microsoft.com/office/powerpoint/2010/main" val="859727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2800" dirty="0" smtClean="0"/>
              <a:t/>
            </a:r>
            <a:br>
              <a:rPr kumimoji="1" lang="en-US" altLang="ja-JP" sz="2800" dirty="0" smtClean="0"/>
            </a:br>
            <a:r>
              <a:rPr kumimoji="1" lang="en-US" altLang="ja-JP" sz="2800" dirty="0" smtClean="0"/>
              <a:t>4.</a:t>
            </a:r>
            <a:r>
              <a:rPr kumimoji="1" lang="ja-JP" altLang="en-US" sz="2800" dirty="0" smtClean="0"/>
              <a:t>　地域のご縁をつなぐ地域福祉コーディネーター</a:t>
            </a:r>
            <a:endParaRPr kumimoji="1" lang="ja-JP" altLang="en-US" sz="2800" dirty="0"/>
          </a:p>
        </p:txBody>
      </p:sp>
      <p:sp>
        <p:nvSpPr>
          <p:cNvPr id="4" name="スライド番号プレースホルダー 3"/>
          <p:cNvSpPr>
            <a:spLocks noGrp="1"/>
          </p:cNvSpPr>
          <p:nvPr>
            <p:ph type="sldNum" sz="quarter" idx="12"/>
          </p:nvPr>
        </p:nvSpPr>
        <p:spPr/>
        <p:txBody>
          <a:bodyPr/>
          <a:lstStyle/>
          <a:p>
            <a:fld id="{A2F73554-B0EB-499B-8A9F-28ECAEA7E337}" type="slidenum">
              <a:rPr kumimoji="1" lang="ja-JP" altLang="en-US" smtClean="0"/>
              <a:pPr/>
              <a:t>6</a:t>
            </a:fld>
            <a:endParaRPr kumimoji="1" lang="ja-JP" altLang="en-US"/>
          </a:p>
        </p:txBody>
      </p:sp>
      <p:pic>
        <p:nvPicPr>
          <p:cNvPr id="5" name="コンテンツ プレースホルダー 2"/>
          <p:cNvPicPr>
            <a:picLocks noGrp="1" noChangeAspect="1"/>
          </p:cNvPicPr>
          <p:nvPr>
            <p:ph idx="1"/>
          </p:nvPr>
        </p:nvPicPr>
        <p:blipFill>
          <a:blip r:embed="rId3"/>
          <a:stretch>
            <a:fillRect/>
          </a:stretch>
        </p:blipFill>
        <p:spPr>
          <a:xfrm>
            <a:off x="512687" y="2451949"/>
            <a:ext cx="7540363" cy="3904402"/>
          </a:xfrm>
          <a:prstGeom prst="rect">
            <a:avLst/>
          </a:prstGeom>
        </p:spPr>
      </p:pic>
      <p:sp>
        <p:nvSpPr>
          <p:cNvPr id="6" name="角丸四角形吹き出し 5"/>
          <p:cNvSpPr/>
          <p:nvPr/>
        </p:nvSpPr>
        <p:spPr>
          <a:xfrm>
            <a:off x="633845" y="1441974"/>
            <a:ext cx="7540363" cy="1009975"/>
          </a:xfrm>
          <a:prstGeom prst="wedgeRoundRectCallout">
            <a:avLst>
              <a:gd name="adj1" fmla="val -1457"/>
              <a:gd name="adj2" fmla="val 6532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smtClean="0">
                <a:solidFill>
                  <a:schemeClr val="tx1"/>
                </a:solidFill>
              </a:rPr>
              <a:t>地域福祉コーディネーターは、住民、団体等の主体的な地域活動をサポートする専門職。地域の課題解決のお手伝いもします。</a:t>
            </a:r>
            <a:endParaRPr kumimoji="1" lang="ja-JP" altLang="ja-JP" dirty="0">
              <a:solidFill>
                <a:schemeClr val="tx1"/>
              </a:solidFill>
            </a:endParaRPr>
          </a:p>
        </p:txBody>
      </p:sp>
      <p:sp>
        <p:nvSpPr>
          <p:cNvPr id="7" name="円形吹き出し 6"/>
          <p:cNvSpPr/>
          <p:nvPr/>
        </p:nvSpPr>
        <p:spPr>
          <a:xfrm>
            <a:off x="7142371" y="2866375"/>
            <a:ext cx="1821358" cy="1949417"/>
          </a:xfrm>
          <a:prstGeom prst="wedgeEllipseCallout">
            <a:avLst>
              <a:gd name="adj1" fmla="val -62615"/>
              <a:gd name="adj2" fmla="val 43886"/>
            </a:avLst>
          </a:prstGeom>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solidFill>
                  <a:schemeClr val="tx1"/>
                </a:solidFill>
              </a:rPr>
              <a:t>「わたしにもできる」が地域の力になる</a:t>
            </a:r>
            <a:endParaRPr kumimoji="1" lang="ja-JP" altLang="en-US" b="1" dirty="0">
              <a:solidFill>
                <a:schemeClr val="tx1"/>
              </a:solidFill>
            </a:endParaRPr>
          </a:p>
        </p:txBody>
      </p:sp>
      <p:sp>
        <p:nvSpPr>
          <p:cNvPr id="3" name="円形吹き出し 2"/>
          <p:cNvSpPr/>
          <p:nvPr/>
        </p:nvSpPr>
        <p:spPr>
          <a:xfrm>
            <a:off x="1916545" y="154070"/>
            <a:ext cx="6604000" cy="571644"/>
          </a:xfrm>
          <a:prstGeom prst="wedgeEllipseCallout">
            <a:avLst>
              <a:gd name="adj1" fmla="val -50843"/>
              <a:gd name="adj2" fmla="val 53416"/>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a:p>
            <a:pPr algn="ctr"/>
            <a:r>
              <a:rPr kumimoji="1" lang="ja-JP" altLang="en-US" b="1" dirty="0" smtClean="0">
                <a:solidFill>
                  <a:schemeClr val="tx1"/>
                </a:solidFill>
              </a:rPr>
              <a:t>多様</a:t>
            </a:r>
            <a:r>
              <a:rPr kumimoji="1" lang="ja-JP" altLang="en-US" b="1" dirty="0">
                <a:solidFill>
                  <a:schemeClr val="tx1"/>
                </a:solidFill>
              </a:rPr>
              <a:t>な人と出会うために</a:t>
            </a:r>
            <a:r>
              <a:rPr kumimoji="1" lang="en-US" altLang="ja-JP" b="1" dirty="0">
                <a:solidFill>
                  <a:schemeClr val="tx1"/>
                </a:solidFill>
              </a:rPr>
              <a:t/>
            </a:r>
            <a:br>
              <a:rPr kumimoji="1" lang="en-US" altLang="ja-JP" b="1" dirty="0">
                <a:solidFill>
                  <a:schemeClr val="tx1"/>
                </a:solidFill>
              </a:rPr>
            </a:br>
            <a:endParaRPr kumimoji="1" lang="ja-JP" altLang="en-US" b="1" dirty="0">
              <a:solidFill>
                <a:schemeClr val="tx1"/>
              </a:solidFill>
            </a:endParaRPr>
          </a:p>
        </p:txBody>
      </p:sp>
    </p:spTree>
    <p:extLst>
      <p:ext uri="{BB962C8B-B14F-4D97-AF65-F5344CB8AC3E}">
        <p14:creationId xmlns:p14="http://schemas.microsoft.com/office/powerpoint/2010/main" val="3166975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p:cNvPicPr>
            <a:picLocks noGrp="1" noChangeAspect="1"/>
          </p:cNvPicPr>
          <p:nvPr>
            <p:ph idx="1"/>
          </p:nvPr>
        </p:nvPicPr>
        <p:blipFill>
          <a:blip r:embed="rId3"/>
          <a:stretch>
            <a:fillRect/>
          </a:stretch>
        </p:blipFill>
        <p:spPr>
          <a:xfrm>
            <a:off x="1957772" y="1367741"/>
            <a:ext cx="6562774" cy="3274540"/>
          </a:xfrm>
          <a:prstGeom prst="rect">
            <a:avLst/>
          </a:prstGeom>
        </p:spPr>
      </p:pic>
      <p:sp>
        <p:nvSpPr>
          <p:cNvPr id="4" name="スライド番号プレースホルダー 3"/>
          <p:cNvSpPr>
            <a:spLocks noGrp="1"/>
          </p:cNvSpPr>
          <p:nvPr>
            <p:ph type="sldNum" sz="quarter" idx="12"/>
          </p:nvPr>
        </p:nvSpPr>
        <p:spPr/>
        <p:txBody>
          <a:bodyPr/>
          <a:lstStyle/>
          <a:p>
            <a:fld id="{A2F73554-B0EB-499B-8A9F-28ECAEA7E337}" type="slidenum">
              <a:rPr kumimoji="1" lang="ja-JP" altLang="en-US" smtClean="0"/>
              <a:pPr/>
              <a:t>7</a:t>
            </a:fld>
            <a:endParaRPr kumimoji="1" lang="ja-JP" altLang="en-US"/>
          </a:p>
        </p:txBody>
      </p:sp>
      <p:sp>
        <p:nvSpPr>
          <p:cNvPr id="6" name="スライド番号プレースホルダー 3">
            <a:extLst>
              <a:ext uri="{FF2B5EF4-FFF2-40B4-BE49-F238E27FC236}">
                <a16:creationId xmlns:a16="http://schemas.microsoft.com/office/drawing/2014/main" id="{DC452B74-16C4-4A7E-80CC-91263701F9EC}"/>
              </a:ext>
            </a:extLst>
          </p:cNvPr>
          <p:cNvSpPr txBox="1">
            <a:spLocks/>
          </p:cNvSpPr>
          <p:nvPr/>
        </p:nvSpPr>
        <p:spPr>
          <a:xfrm>
            <a:off x="5713033" y="4514584"/>
            <a:ext cx="262216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ja-JP" altLang="en-US" sz="1000" dirty="0" smtClean="0"/>
              <a:t>出典：第５次たちかわあいあいプラン</a:t>
            </a:r>
            <a:r>
              <a:rPr kumimoji="1" lang="en-US" altLang="ja-JP" sz="1000" dirty="0" smtClean="0"/>
              <a:t>21</a:t>
            </a:r>
            <a:endParaRPr kumimoji="1" lang="ja-JP" altLang="en-US" sz="1000" dirty="0"/>
          </a:p>
        </p:txBody>
      </p:sp>
      <p:pic>
        <p:nvPicPr>
          <p:cNvPr id="8" name="図 7"/>
          <p:cNvPicPr>
            <a:picLocks noChangeAspect="1"/>
          </p:cNvPicPr>
          <p:nvPr/>
        </p:nvPicPr>
        <p:blipFill>
          <a:blip r:embed="rId4"/>
          <a:stretch>
            <a:fillRect/>
          </a:stretch>
        </p:blipFill>
        <p:spPr>
          <a:xfrm>
            <a:off x="628788" y="4551055"/>
            <a:ext cx="4494209" cy="2218721"/>
          </a:xfrm>
          <a:prstGeom prst="rect">
            <a:avLst/>
          </a:prstGeom>
        </p:spPr>
      </p:pic>
      <p:sp>
        <p:nvSpPr>
          <p:cNvPr id="2" name="角丸四角形吹き出し 1"/>
          <p:cNvSpPr/>
          <p:nvPr/>
        </p:nvSpPr>
        <p:spPr>
          <a:xfrm>
            <a:off x="727871" y="1440615"/>
            <a:ext cx="1495377" cy="1445740"/>
          </a:xfrm>
          <a:prstGeom prst="wedgeRoundRectCallout">
            <a:avLst>
              <a:gd name="adj1" fmla="val 38660"/>
              <a:gd name="adj2" fmla="val 17011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身近な場所で</a:t>
            </a:r>
            <a:endParaRPr kumimoji="1" lang="ja-JP" altLang="en-US" dirty="0"/>
          </a:p>
        </p:txBody>
      </p:sp>
      <p:sp>
        <p:nvSpPr>
          <p:cNvPr id="9" name="角丸四角形吹き出し 8"/>
          <p:cNvSpPr/>
          <p:nvPr/>
        </p:nvSpPr>
        <p:spPr>
          <a:xfrm>
            <a:off x="474960" y="2959228"/>
            <a:ext cx="1482811" cy="1377029"/>
          </a:xfrm>
          <a:prstGeom prst="wedgeRoundRectCallout">
            <a:avLst>
              <a:gd name="adj1" fmla="val 22132"/>
              <a:gd name="adj2" fmla="val 6523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ふらっと</a:t>
            </a:r>
            <a:endParaRPr kumimoji="1" lang="en-US" altLang="ja-JP" dirty="0" smtClean="0"/>
          </a:p>
          <a:p>
            <a:pPr algn="ctr"/>
            <a:r>
              <a:rPr kumimoji="1" lang="ja-JP" altLang="en-US" dirty="0" smtClean="0"/>
              <a:t>立ち寄れる</a:t>
            </a:r>
            <a:endParaRPr kumimoji="1" lang="ja-JP" altLang="en-US" dirty="0"/>
          </a:p>
        </p:txBody>
      </p:sp>
      <p:sp>
        <p:nvSpPr>
          <p:cNvPr id="10" name="角丸四角形吹き出し 9"/>
          <p:cNvSpPr/>
          <p:nvPr/>
        </p:nvSpPr>
        <p:spPr>
          <a:xfrm>
            <a:off x="5329973" y="5073851"/>
            <a:ext cx="2807512" cy="1465062"/>
          </a:xfrm>
          <a:prstGeom prst="wedgeRoundRectCallout">
            <a:avLst>
              <a:gd name="adj1" fmla="val -64215"/>
              <a:gd name="adj2" fmla="val -5869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相談や交流、活動の場を広げる多機能拠点</a:t>
            </a:r>
            <a:endParaRPr kumimoji="1" lang="en-US" altLang="ja-JP" dirty="0" smtClean="0"/>
          </a:p>
          <a:p>
            <a:pPr algn="ctr"/>
            <a:r>
              <a:rPr kumimoji="1" lang="ja-JP" altLang="en-US" dirty="0" smtClean="0"/>
              <a:t>地域福祉アンテナショップ</a:t>
            </a:r>
            <a:endParaRPr kumimoji="1" lang="ja-JP" altLang="en-US" dirty="0"/>
          </a:p>
        </p:txBody>
      </p:sp>
      <p:sp>
        <p:nvSpPr>
          <p:cNvPr id="3" name="タイトル 2"/>
          <p:cNvSpPr>
            <a:spLocks noGrp="1"/>
          </p:cNvSpPr>
          <p:nvPr>
            <p:ph type="title"/>
          </p:nvPr>
        </p:nvSpPr>
        <p:spPr/>
        <p:txBody>
          <a:bodyPr>
            <a:normAutofit/>
          </a:bodyPr>
          <a:lstStyle/>
          <a:p>
            <a:r>
              <a:rPr kumimoji="1" lang="en-US" altLang="ja-JP" sz="2800" dirty="0" smtClean="0"/>
              <a:t>5.</a:t>
            </a:r>
            <a:r>
              <a:rPr kumimoji="1" lang="ja-JP" altLang="en-US" sz="2800" dirty="0" smtClean="0"/>
              <a:t>　地域福祉アンテナショップ</a:t>
            </a:r>
            <a:r>
              <a:rPr kumimoji="1" lang="en-US" altLang="ja-JP" sz="2800" dirty="0" smtClean="0"/>
              <a:t/>
            </a:r>
            <a:br>
              <a:rPr kumimoji="1" lang="en-US" altLang="ja-JP" sz="2800" dirty="0" smtClean="0"/>
            </a:br>
            <a:r>
              <a:rPr kumimoji="1" lang="ja-JP" altLang="en-US" sz="2800" dirty="0" smtClean="0"/>
              <a:t>　　　　　　　　　　</a:t>
            </a:r>
            <a:r>
              <a:rPr kumimoji="1" lang="ja-JP" altLang="en-US" sz="2800" dirty="0" smtClean="0">
                <a:solidFill>
                  <a:srgbClr val="FF0000"/>
                </a:solidFill>
              </a:rPr>
              <a:t>って何？</a:t>
            </a:r>
            <a:endParaRPr kumimoji="1" lang="ja-JP" altLang="en-US" sz="2800" dirty="0">
              <a:solidFill>
                <a:srgbClr val="FF0000"/>
              </a:solidFill>
            </a:endParaRPr>
          </a:p>
        </p:txBody>
      </p:sp>
      <p:sp>
        <p:nvSpPr>
          <p:cNvPr id="7" name="円形吹き出し 6"/>
          <p:cNvSpPr/>
          <p:nvPr/>
        </p:nvSpPr>
        <p:spPr>
          <a:xfrm>
            <a:off x="5122997" y="22550"/>
            <a:ext cx="3904343" cy="1207734"/>
          </a:xfrm>
          <a:prstGeom prst="wedgeEllipseCallout">
            <a:avLst>
              <a:gd name="adj1" fmla="val -63858"/>
              <a:gd name="adj2" fmla="val 3606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多機能拠点</a:t>
            </a:r>
            <a:endParaRPr kumimoji="1" lang="en-US" altLang="ja-JP" b="1" dirty="0" smtClean="0">
              <a:solidFill>
                <a:schemeClr val="tx1"/>
              </a:solidFill>
            </a:endParaRPr>
          </a:p>
          <a:p>
            <a:pPr algn="ctr"/>
            <a:r>
              <a:rPr kumimoji="1" lang="ja-JP" altLang="en-US" dirty="0" smtClean="0">
                <a:solidFill>
                  <a:schemeClr val="tx1"/>
                </a:solidFill>
              </a:rPr>
              <a:t>★コミュニティ形成機能</a:t>
            </a:r>
            <a:endParaRPr kumimoji="1" lang="en-US" altLang="ja-JP" dirty="0" smtClean="0">
              <a:solidFill>
                <a:schemeClr val="tx1"/>
              </a:solidFill>
            </a:endParaRPr>
          </a:p>
          <a:p>
            <a:pPr algn="ctr"/>
            <a:r>
              <a:rPr kumimoji="1" lang="ja-JP" altLang="en-US" dirty="0" smtClean="0">
                <a:solidFill>
                  <a:schemeClr val="tx1"/>
                </a:solidFill>
              </a:rPr>
              <a:t>★地域生活課題解決機能</a:t>
            </a:r>
            <a:endParaRPr kumimoji="1" lang="ja-JP" altLang="en-US" dirty="0">
              <a:solidFill>
                <a:schemeClr val="tx1"/>
              </a:solidFill>
            </a:endParaRPr>
          </a:p>
        </p:txBody>
      </p:sp>
    </p:spTree>
    <p:extLst>
      <p:ext uri="{BB962C8B-B14F-4D97-AF65-F5344CB8AC3E}">
        <p14:creationId xmlns:p14="http://schemas.microsoft.com/office/powerpoint/2010/main" val="3091592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2800" dirty="0" smtClean="0"/>
              <a:t>6.</a:t>
            </a:r>
            <a:r>
              <a:rPr kumimoji="1" lang="ja-JP" altLang="en-US" sz="2800" dirty="0" smtClean="0"/>
              <a:t>　</a:t>
            </a:r>
            <a:r>
              <a:rPr lang="ja-JP" altLang="en-US" sz="2800" dirty="0" smtClean="0"/>
              <a:t>いろんな</a:t>
            </a:r>
            <a:r>
              <a:rPr lang="ja-JP" altLang="en-US" sz="2800" dirty="0"/>
              <a:t>人が出会ってお互いを知る～</a:t>
            </a:r>
            <a:r>
              <a:rPr lang="ja-JP" altLang="en-US" sz="2800" dirty="0" smtClean="0"/>
              <a:t>実践</a:t>
            </a:r>
            <a:r>
              <a:rPr lang="en-US" altLang="ja-JP" sz="2800" dirty="0" smtClean="0"/>
              <a:t>1</a:t>
            </a:r>
            <a:r>
              <a:rPr lang="ja-JP" altLang="en-US" sz="2800" dirty="0" smtClean="0"/>
              <a:t>～</a:t>
            </a:r>
            <a:endParaRPr kumimoji="1" lang="ja-JP" altLang="en-US" sz="2800" dirty="0"/>
          </a:p>
        </p:txBody>
      </p:sp>
      <p:sp>
        <p:nvSpPr>
          <p:cNvPr id="4" name="スライド番号プレースホルダー 3"/>
          <p:cNvSpPr>
            <a:spLocks noGrp="1"/>
          </p:cNvSpPr>
          <p:nvPr>
            <p:ph type="sldNum" sz="quarter" idx="12"/>
          </p:nvPr>
        </p:nvSpPr>
        <p:spPr/>
        <p:txBody>
          <a:bodyPr/>
          <a:lstStyle/>
          <a:p>
            <a:fld id="{A2F73554-B0EB-499B-8A9F-28ECAEA7E337}" type="slidenum">
              <a:rPr kumimoji="1" lang="ja-JP" altLang="en-US" smtClean="0"/>
              <a:pPr/>
              <a:t>8</a:t>
            </a:fld>
            <a:endParaRPr kumimoji="1" lang="ja-JP" altLang="en-US"/>
          </a:p>
        </p:txBody>
      </p:sp>
      <p:pic>
        <p:nvPicPr>
          <p:cNvPr id="5" name="コンテンツ プレースホルダー 4">
            <a:extLst>
              <a:ext uri="{FF2B5EF4-FFF2-40B4-BE49-F238E27FC236}">
                <a16:creationId xmlns:a16="http://schemas.microsoft.com/office/drawing/2014/main" id="{324BD13A-DCB7-4C30-B258-0CDB39758A22}"/>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74458" y="2225257"/>
            <a:ext cx="3048000" cy="2619375"/>
          </a:xfrm>
          <a:prstGeom prst="rect">
            <a:avLst/>
          </a:prstGeom>
        </p:spPr>
      </p:pic>
      <p:pic>
        <p:nvPicPr>
          <p:cNvPr id="6" name="Picture 4" descr="2人、複数の立っている人、室内の画像のようです">
            <a:extLst>
              <a:ext uri="{FF2B5EF4-FFF2-40B4-BE49-F238E27FC236}">
                <a16:creationId xmlns:a16="http://schemas.microsoft.com/office/drawing/2014/main" id="{1315CB16-FE9B-4568-BA22-033B206BAC3F}"/>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203200" y="4987649"/>
            <a:ext cx="2724918" cy="1703912"/>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63C3AE0B-5A18-4C9F-B117-C28B2F68CAE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064335" y="3105002"/>
            <a:ext cx="4133297" cy="2953905"/>
          </a:xfrm>
          <a:prstGeom prst="rect">
            <a:avLst/>
          </a:prstGeom>
        </p:spPr>
      </p:pic>
      <p:sp>
        <p:nvSpPr>
          <p:cNvPr id="8" name="吹き出し: 角を丸めた四角形 3">
            <a:extLst>
              <a:ext uri="{FF2B5EF4-FFF2-40B4-BE49-F238E27FC236}">
                <a16:creationId xmlns:a16="http://schemas.microsoft.com/office/drawing/2014/main" id="{DCCA666A-9B0F-4D15-BE28-C82E4166FC81}"/>
              </a:ext>
            </a:extLst>
          </p:cNvPr>
          <p:cNvSpPr/>
          <p:nvPr/>
        </p:nvSpPr>
        <p:spPr>
          <a:xfrm>
            <a:off x="1503301" y="1714479"/>
            <a:ext cx="7501131" cy="1021556"/>
          </a:xfrm>
          <a:prstGeom prst="wedgeRoundRectCallout">
            <a:avLst>
              <a:gd name="adj1" fmla="val 38050"/>
              <a:gd name="adj2" fmla="val 50557"/>
              <a:gd name="adj3" fmla="val 16667"/>
            </a:avLst>
          </a:prstGeom>
          <a:solidFill>
            <a:schemeClr val="accent1">
              <a:lumMod val="20000"/>
              <a:lumOff val="8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kumimoji="1" lang="ja-JP" altLang="en-US" b="1" dirty="0">
                <a:solidFill>
                  <a:schemeClr val="tx1"/>
                </a:solidFill>
                <a:latin typeface="UD デジタル 教科書体 NK-R" panose="02020400000000000000" pitchFamily="18" charset="-128"/>
                <a:ea typeface="UD デジタル 教科書体 NK-R" panose="02020400000000000000" pitchFamily="18" charset="-128"/>
              </a:rPr>
              <a:t>市営住宅の</a:t>
            </a:r>
            <a:r>
              <a:rPr kumimoji="1" lang="en-US" altLang="ja-JP" b="1" dirty="0">
                <a:solidFill>
                  <a:schemeClr val="tx1"/>
                </a:solidFill>
                <a:latin typeface="UD デジタル 教科書体 NK-R" panose="02020400000000000000" pitchFamily="18" charset="-128"/>
                <a:ea typeface="UD デジタル 教科書体 NK-R" panose="02020400000000000000" pitchFamily="18" charset="-128"/>
              </a:rPr>
              <a:t>1</a:t>
            </a:r>
            <a:r>
              <a:rPr kumimoji="1" lang="ja-JP" altLang="en-US" b="1" dirty="0">
                <a:solidFill>
                  <a:schemeClr val="tx1"/>
                </a:solidFill>
                <a:latin typeface="UD デジタル 教科書体 NK-R" panose="02020400000000000000" pitchFamily="18" charset="-128"/>
                <a:ea typeface="UD デジタル 教科書体 NK-R" panose="02020400000000000000" pitchFamily="18" charset="-128"/>
              </a:rPr>
              <a:t>階にある、元子育て広場だったスペースを活用しています。</a:t>
            </a:r>
            <a:endParaRPr kumimoji="1" lang="en-US" altLang="ja-JP"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b="1" dirty="0">
                <a:solidFill>
                  <a:schemeClr val="tx1"/>
                </a:solidFill>
                <a:latin typeface="UD デジタル 教科書体 NK-R" panose="02020400000000000000" pitchFamily="18" charset="-128"/>
                <a:ea typeface="UD デジタル 教科書体 NK-R" panose="02020400000000000000" pitchFamily="18" charset="-128"/>
              </a:rPr>
              <a:t>出入り自由・過ごし方も自由な「わくわくフリーデイ」の他、相談会や学習支援、体操教室など、世代を問わず地域の方々の居場所になっています。</a:t>
            </a:r>
          </a:p>
        </p:txBody>
      </p:sp>
      <p:sp>
        <p:nvSpPr>
          <p:cNvPr id="9" name="吹き出し: 角を丸めた四角形 3">
            <a:extLst>
              <a:ext uri="{FF2B5EF4-FFF2-40B4-BE49-F238E27FC236}">
                <a16:creationId xmlns:a16="http://schemas.microsoft.com/office/drawing/2014/main" id="{AACA7F5E-6B1F-47E6-B2F5-009C24F9CD70}"/>
              </a:ext>
            </a:extLst>
          </p:cNvPr>
          <p:cNvSpPr/>
          <p:nvPr/>
        </p:nvSpPr>
        <p:spPr>
          <a:xfrm>
            <a:off x="4902626" y="2976129"/>
            <a:ext cx="3617919" cy="510778"/>
          </a:xfrm>
          <a:prstGeom prst="wedgeRoundRectCallout">
            <a:avLst>
              <a:gd name="adj1" fmla="val 38740"/>
              <a:gd name="adj2" fmla="val 49037"/>
              <a:gd name="adj3" fmla="val 16667"/>
            </a:avLst>
          </a:prstGeom>
          <a:solidFill>
            <a:schemeClr val="accent1">
              <a:lumMod val="20000"/>
              <a:lumOff val="8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kumimoji="1" lang="ja-JP" altLang="en-US" sz="2400" b="1" dirty="0" smtClean="0">
                <a:solidFill>
                  <a:schemeClr val="tx1"/>
                </a:solidFill>
                <a:latin typeface="UD デジタル 教科書体 NK-R" panose="02020400000000000000" pitchFamily="18" charset="-128"/>
                <a:ea typeface="UD デジタル 教科書体 NK-R" panose="02020400000000000000" pitchFamily="18" charset="-128"/>
              </a:rPr>
              <a:t>にこにこサロンの様子</a:t>
            </a:r>
            <a:endParaRPr kumimoji="1" lang="ja-JP" altLang="en-US" sz="24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123812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800" dirty="0" smtClean="0"/>
              <a:t>7.</a:t>
            </a:r>
            <a:r>
              <a:rPr lang="ja-JP" altLang="en-US" sz="2800" dirty="0" smtClean="0"/>
              <a:t>　いろんな</a:t>
            </a:r>
            <a:r>
              <a:rPr lang="ja-JP" altLang="en-US" sz="2800" dirty="0"/>
              <a:t>人が出会ってお互いを知る～</a:t>
            </a:r>
            <a:r>
              <a:rPr lang="ja-JP" altLang="en-US" sz="2800" dirty="0" smtClean="0"/>
              <a:t>実践</a:t>
            </a:r>
            <a:r>
              <a:rPr lang="en-US" altLang="ja-JP" sz="2800" dirty="0" smtClean="0"/>
              <a:t>2</a:t>
            </a:r>
            <a:r>
              <a:rPr lang="ja-JP" altLang="en-US" sz="2800" dirty="0" smtClean="0"/>
              <a:t>～</a:t>
            </a:r>
            <a:endParaRPr kumimoji="1" lang="ja-JP" altLang="en-US" sz="2800" dirty="0"/>
          </a:p>
        </p:txBody>
      </p:sp>
      <p:sp>
        <p:nvSpPr>
          <p:cNvPr id="4" name="スライド番号プレースホルダー 3"/>
          <p:cNvSpPr>
            <a:spLocks noGrp="1"/>
          </p:cNvSpPr>
          <p:nvPr>
            <p:ph type="sldNum" sz="quarter" idx="12"/>
          </p:nvPr>
        </p:nvSpPr>
        <p:spPr/>
        <p:txBody>
          <a:bodyPr/>
          <a:lstStyle/>
          <a:p>
            <a:fld id="{A2F73554-B0EB-499B-8A9F-28ECAEA7E337}" type="slidenum">
              <a:rPr kumimoji="1" lang="ja-JP" altLang="en-US" smtClean="0"/>
              <a:pPr/>
              <a:t>9</a:t>
            </a:fld>
            <a:endParaRPr kumimoji="1" lang="ja-JP" altLang="en-US"/>
          </a:p>
        </p:txBody>
      </p:sp>
      <p:pic>
        <p:nvPicPr>
          <p:cNvPr id="5" name="コンテンツ プレースホルダー 4">
            <a:extLst>
              <a:ext uri="{FF2B5EF4-FFF2-40B4-BE49-F238E27FC236}">
                <a16:creationId xmlns:a16="http://schemas.microsoft.com/office/drawing/2014/main" id="{99353854-0DDC-4B51-8EC6-B7C7A423048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33845" y="1726220"/>
            <a:ext cx="7047619" cy="4180952"/>
          </a:xfrm>
          <a:prstGeom prst="rect">
            <a:avLst/>
          </a:prstGeom>
          <a:effectLst>
            <a:softEdge rad="31750"/>
          </a:effectLst>
        </p:spPr>
      </p:pic>
      <p:sp>
        <p:nvSpPr>
          <p:cNvPr id="6" name="吹き出し: 角を丸めた四角形 3">
            <a:extLst>
              <a:ext uri="{FF2B5EF4-FFF2-40B4-BE49-F238E27FC236}">
                <a16:creationId xmlns:a16="http://schemas.microsoft.com/office/drawing/2014/main" id="{AACA7F5E-6B1F-47E6-B2F5-009C24F9CD70}"/>
              </a:ext>
            </a:extLst>
          </p:cNvPr>
          <p:cNvSpPr/>
          <p:nvPr/>
        </p:nvSpPr>
        <p:spPr>
          <a:xfrm>
            <a:off x="4902626" y="1880738"/>
            <a:ext cx="3617919" cy="919401"/>
          </a:xfrm>
          <a:prstGeom prst="wedgeRoundRectCallout">
            <a:avLst>
              <a:gd name="adj1" fmla="val 38740"/>
              <a:gd name="adj2" fmla="val 49037"/>
              <a:gd name="adj3" fmla="val 16667"/>
            </a:avLst>
          </a:prstGeom>
          <a:solidFill>
            <a:schemeClr val="accent1">
              <a:lumMod val="20000"/>
              <a:lumOff val="8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kumimoji="1" lang="en-US" altLang="ja-JP" sz="2400" b="1" dirty="0">
                <a:solidFill>
                  <a:schemeClr val="tx1"/>
                </a:solidFill>
                <a:latin typeface="UD デジタル 教科書体 NK-R" panose="02020400000000000000" pitchFamily="18" charset="-128"/>
                <a:ea typeface="UD デジタル 教科書体 NK-R" panose="02020400000000000000" pitchFamily="18" charset="-128"/>
              </a:rPr>
              <a:t>BASE</a:t>
            </a:r>
            <a:r>
              <a:rPr kumimoji="1" lang="ja-JP" altLang="en-US" sz="24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2400" b="1" dirty="0">
                <a:solidFill>
                  <a:schemeClr val="tx1"/>
                </a:solidFill>
                <a:latin typeface="UD デジタル 教科書体 NK-R" panose="02020400000000000000" pitchFamily="18" charset="-128"/>
                <a:ea typeface="UD デジタル 教科書体 NK-R" panose="02020400000000000000" pitchFamily="18" charset="-128"/>
              </a:rPr>
              <a:t>298</a:t>
            </a:r>
            <a:r>
              <a:rPr kumimoji="1" lang="ja-JP" altLang="en-US" sz="2400" b="1" dirty="0">
                <a:solidFill>
                  <a:schemeClr val="tx1"/>
                </a:solidFill>
                <a:latin typeface="UD デジタル 教科書体 NK-R" panose="02020400000000000000" pitchFamily="18" charset="-128"/>
                <a:ea typeface="UD デジタル 教科書体 NK-R" panose="02020400000000000000" pitchFamily="18" charset="-128"/>
              </a:rPr>
              <a:t>　</a:t>
            </a:r>
            <a:endParaRPr kumimoji="1" lang="en-US" altLang="ja-JP" sz="240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2400" b="1" dirty="0">
                <a:solidFill>
                  <a:schemeClr val="tx1"/>
                </a:solidFill>
                <a:latin typeface="UD デジタル 教科書体 NK-R" panose="02020400000000000000" pitchFamily="18" charset="-128"/>
                <a:ea typeface="UD デジタル 教科書体 NK-R" panose="02020400000000000000" pitchFamily="18" charset="-128"/>
              </a:rPr>
              <a:t>ごはん処</a:t>
            </a:r>
            <a:r>
              <a:rPr kumimoji="1" lang="en-US" altLang="ja-JP" sz="2400" b="1" dirty="0">
                <a:solidFill>
                  <a:schemeClr val="tx1"/>
                </a:solidFill>
                <a:latin typeface="UD デジタル 教科書体 NK-R" panose="02020400000000000000" pitchFamily="18" charset="-128"/>
                <a:ea typeface="UD デジタル 教科書体 NK-R" panose="02020400000000000000" pitchFamily="18" charset="-128"/>
              </a:rPr>
              <a:t>298</a:t>
            </a:r>
            <a:r>
              <a:rPr kumimoji="1" lang="ja-JP" altLang="en-US" sz="2400" b="1" dirty="0">
                <a:solidFill>
                  <a:schemeClr val="tx1"/>
                </a:solidFill>
                <a:latin typeface="UD デジタル 教科書体 NK-R" panose="02020400000000000000" pitchFamily="18" charset="-128"/>
                <a:ea typeface="UD デジタル 教科書体 NK-R" panose="02020400000000000000" pitchFamily="18" charset="-128"/>
              </a:rPr>
              <a:t>の様子</a:t>
            </a:r>
          </a:p>
        </p:txBody>
      </p:sp>
    </p:spTree>
    <p:extLst>
      <p:ext uri="{BB962C8B-B14F-4D97-AF65-F5344CB8AC3E}">
        <p14:creationId xmlns:p14="http://schemas.microsoft.com/office/powerpoint/2010/main" val="978019654"/>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lgn="l">
          <a:defRPr dirty="0">
            <a:latin typeface="Meiryo UI" panose="020B0604030504040204" pitchFamily="50" charset="-128"/>
            <a:ea typeface="Meiryo UI" panose="020B060403050404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CDFDF50B8A72394D9E1493A31E86E691" ma:contentTypeVersion="13" ma:contentTypeDescription="新しいドキュメントを作成します。" ma:contentTypeScope="" ma:versionID="a9f2b86a52b43ce50c8be0bffbe6e2be">
  <xsd:schema xmlns:xsd="http://www.w3.org/2001/XMLSchema" xmlns:xs="http://www.w3.org/2001/XMLSchema" xmlns:p="http://schemas.microsoft.com/office/2006/metadata/properties" xmlns:ns3="800fbfe2-002d-4521-b914-b214abc6a1d2" xmlns:ns4="68783d78-43c5-4a78-a4b0-7e335810d590" targetNamespace="http://schemas.microsoft.com/office/2006/metadata/properties" ma:root="true" ma:fieldsID="5b535dbf098280bb4da94122f7b59bde" ns3:_="" ns4:_="">
    <xsd:import namespace="800fbfe2-002d-4521-b914-b214abc6a1d2"/>
    <xsd:import namespace="68783d78-43c5-4a78-a4b0-7e335810d59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0fbfe2-002d-4521-b914-b214abc6a1d2" elementFormDefault="qualified">
    <xsd:import namespace="http://schemas.microsoft.com/office/2006/documentManagement/types"/>
    <xsd:import namespace="http://schemas.microsoft.com/office/infopath/2007/PartnerControls"/>
    <xsd:element name="SharedWithUsers" ma:index="8" nillable="true" ma:displayName="共有相手"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description="" ma:internalName="SharedWithDetails" ma:readOnly="true">
      <xsd:simpleType>
        <xsd:restriction base="dms:Note">
          <xsd:maxLength value="255"/>
        </xsd:restriction>
      </xsd:simpleType>
    </xsd:element>
    <xsd:element name="SharingHintHash" ma:index="10" nillable="true" ma:displayName="共有のヒントのハッシュ"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783d78-43c5-4a78-a4b0-7e335810d59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8A75D1-7AC6-4CDD-86FB-18FB805756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0fbfe2-002d-4521-b914-b214abc6a1d2"/>
    <ds:schemaRef ds:uri="68783d78-43c5-4a78-a4b0-7e335810d5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EBC514-9078-421B-9C4B-1E7B5B9E583B}">
  <ds:schemaRefs>
    <ds:schemaRef ds:uri="http://www.w3.org/XML/1998/namespace"/>
    <ds:schemaRef ds:uri="http://purl.org/dc/elements/1.1/"/>
    <ds:schemaRef ds:uri="68783d78-43c5-4a78-a4b0-7e335810d590"/>
    <ds:schemaRef ds:uri="http://schemas.microsoft.com/office/2006/metadata/properties"/>
    <ds:schemaRef ds:uri="http://schemas.microsoft.com/office/2006/documentManagement/types"/>
    <ds:schemaRef ds:uri="http://purl.org/dc/terms/"/>
    <ds:schemaRef ds:uri="800fbfe2-002d-4521-b914-b214abc6a1d2"/>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D21D3CDB-F2BB-4C6B-BDA8-037F496BD3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2640</TotalTime>
  <Words>3476</Words>
  <Application>Microsoft Office PowerPoint</Application>
  <PresentationFormat>画面に合わせる (4:3)</PresentationFormat>
  <Paragraphs>212</Paragraphs>
  <Slides>18</Slides>
  <Notes>18</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18</vt:i4>
      </vt:variant>
    </vt:vector>
  </HeadingPairs>
  <TitlesOfParts>
    <vt:vector size="27" baseType="lpstr">
      <vt:lpstr>Meiryo UI</vt:lpstr>
      <vt:lpstr>ＭＳ Ｐゴシック</vt:lpstr>
      <vt:lpstr>UD デジタル 教科書体 NK-R</vt:lpstr>
      <vt:lpstr>游ゴシック</vt:lpstr>
      <vt:lpstr>Calibri</vt:lpstr>
      <vt:lpstr>Calibri Light</vt:lpstr>
      <vt:lpstr>Wingdings</vt:lpstr>
      <vt:lpstr>Wingdings 2</vt:lpstr>
      <vt:lpstr>HDOfficeLightV0</vt:lpstr>
      <vt:lpstr>2024.12.12　　  　シンポジウム　～障害のある人もない人も～ 　地域共生社会とは？</vt:lpstr>
      <vt:lpstr>目次</vt:lpstr>
      <vt:lpstr>1.　改正障害者差別解消法に期待するもの</vt:lpstr>
      <vt:lpstr>2.　障害の社会モデルを理解する</vt:lpstr>
      <vt:lpstr>3.　合理的配慮は身近で誰にも関わること</vt:lpstr>
      <vt:lpstr> 4.　地域のご縁をつなぐ地域福祉コーディネーター</vt:lpstr>
      <vt:lpstr>5.　地域福祉アンテナショップ 　　　　　　　　　　って何？</vt:lpstr>
      <vt:lpstr>6.　いろんな人が出会ってお互いを知る～実践1～</vt:lpstr>
      <vt:lpstr>7.　いろんな人が出会ってお互いを知る～実践2～</vt:lpstr>
      <vt:lpstr>8.　いろんな人が出会ってお互いを知る～実践3～</vt:lpstr>
      <vt:lpstr>9.　いろんな人が出会ってお互いを知る～実践4～</vt:lpstr>
      <vt:lpstr>10.　いろんな人が出会ってお互いを知る～実践5～</vt:lpstr>
      <vt:lpstr>11.　いろんな人が出会ってお互いを知る～実践6～</vt:lpstr>
      <vt:lpstr>12.　いろんな人が出会ってお互いを知る～実践7～</vt:lpstr>
      <vt:lpstr>13.　平常時の見守りと災害時の見守りの連動</vt:lpstr>
      <vt:lpstr>14.　避難行動要支援者個別プラン</vt:lpstr>
      <vt:lpstr>15.　地域共生社会の実現 　　～誰ひとり取り残さない～</vt:lpstr>
      <vt:lpstr>さいごに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小平　真弓</dc:creator>
  <cp:lastModifiedBy>立川市役所</cp:lastModifiedBy>
  <cp:revision>524</cp:revision>
  <cp:lastPrinted>2024-11-27T01:11:56Z</cp:lastPrinted>
  <dcterms:modified xsi:type="dcterms:W3CDTF">2024-12-12T00:20:42Z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0x010100CDFDF50B8A72394D9E1493A31E86E691</vt:lpwstr>
  </property>
</Properties>
</file>