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82804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岩崎　泰之" initials="岩崎　泰之" lastIdx="0" clrIdx="0">
    <p:extLst>
      <p:ext uri="{19B8F6BF-5375-455C-9EA6-DF929625EA0E}">
        <p15:presenceInfo xmlns:p15="http://schemas.microsoft.com/office/powerpoint/2012/main" userId="岩崎　泰之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6" autoAdjust="0"/>
    <p:restoredTop sz="94534" autoAdjust="0"/>
  </p:normalViewPr>
  <p:slideViewPr>
    <p:cSldViewPr snapToGrid="0">
      <p:cViewPr varScale="1">
        <p:scale>
          <a:sx n="85" d="100"/>
          <a:sy n="85" d="100"/>
        </p:scale>
        <p:origin x="16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D7C329-D76F-44B3-AC17-D00746277653}" type="datetimeFigureOut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1233488"/>
            <a:ext cx="4900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625B0-2C29-4F7D-8776-3ED1810CC7C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3774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355149"/>
            <a:ext cx="9144000" cy="288280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349128"/>
            <a:ext cx="9144000" cy="199917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CCEA2-DAC6-4097-AB49-7C6B8A23AD24}" type="datetime1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ページ番号</a:t>
            </a:r>
            <a:r>
              <a:rPr kumimoji="1" lang="en-US" altLang="ja-JP"/>
              <a:t>(</a:t>
            </a:r>
            <a:r>
              <a:rPr kumimoji="1" lang="ja-JP" altLang="en-US"/>
              <a:t>様式７～９を通しで連番</a:t>
            </a:r>
            <a:r>
              <a:rPr kumimoji="1" lang="en-US" altLang="ja-JP"/>
              <a:t>)</a:t>
            </a:r>
            <a:r>
              <a:rPr kumimoji="1" lang="ja-JP" altLang="en-US"/>
              <a:t>を記載してください。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C83D-73AE-40AB-962C-F00B7DADEF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4674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B36CC-9224-460C-80E6-3169F1A4F974}" type="datetime1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ページ番号</a:t>
            </a:r>
            <a:r>
              <a:rPr kumimoji="1" lang="en-US" altLang="ja-JP"/>
              <a:t>(</a:t>
            </a:r>
            <a:r>
              <a:rPr kumimoji="1" lang="ja-JP" altLang="en-US"/>
              <a:t>様式７～９を通しで連番</a:t>
            </a:r>
            <a:r>
              <a:rPr kumimoji="1" lang="en-US" altLang="ja-JP"/>
              <a:t>)</a:t>
            </a:r>
            <a:r>
              <a:rPr kumimoji="1" lang="ja-JP" altLang="en-US"/>
              <a:t>を記載してください。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C83D-73AE-40AB-962C-F00B7DADEF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841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440855"/>
            <a:ext cx="2628900" cy="7017256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440855"/>
            <a:ext cx="7734300" cy="7017256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61BEF-8FC6-48DD-A492-926A6292946E}" type="datetime1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ページ番号</a:t>
            </a:r>
            <a:r>
              <a:rPr kumimoji="1" lang="en-US" altLang="ja-JP"/>
              <a:t>(</a:t>
            </a:r>
            <a:r>
              <a:rPr kumimoji="1" lang="ja-JP" altLang="en-US"/>
              <a:t>様式７～９を通しで連番</a:t>
            </a:r>
            <a:r>
              <a:rPr kumimoji="1" lang="en-US" altLang="ja-JP"/>
              <a:t>)</a:t>
            </a:r>
            <a:r>
              <a:rPr kumimoji="1" lang="ja-JP" altLang="en-US"/>
              <a:t>を記載してください。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C83D-73AE-40AB-962C-F00B7DADEF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3620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E8848-72B1-45EB-A91D-5AE45B724524}" type="datetime1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ページ番号</a:t>
            </a:r>
            <a:r>
              <a:rPr kumimoji="1" lang="en-US" altLang="ja-JP"/>
              <a:t>(</a:t>
            </a:r>
            <a:r>
              <a:rPr kumimoji="1" lang="ja-JP" altLang="en-US"/>
              <a:t>様式７～９を通しで連番</a:t>
            </a:r>
            <a:r>
              <a:rPr kumimoji="1" lang="en-US" altLang="ja-JP"/>
              <a:t>)</a:t>
            </a:r>
            <a:r>
              <a:rPr kumimoji="1" lang="ja-JP" altLang="en-US"/>
              <a:t>を記載してください。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C83D-73AE-40AB-962C-F00B7DADEF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7954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2064351"/>
            <a:ext cx="10515600" cy="3444416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5541352"/>
            <a:ext cx="10515600" cy="181133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7B811-1590-4881-862F-E814FE4B8D7E}" type="datetime1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ページ番号</a:t>
            </a:r>
            <a:r>
              <a:rPr kumimoji="1" lang="en-US" altLang="ja-JP"/>
              <a:t>(</a:t>
            </a:r>
            <a:r>
              <a:rPr kumimoji="1" lang="ja-JP" altLang="en-US"/>
              <a:t>様式７～９を通しで連番</a:t>
            </a:r>
            <a:r>
              <a:rPr kumimoji="1" lang="en-US" altLang="ja-JP"/>
              <a:t>)</a:t>
            </a:r>
            <a:r>
              <a:rPr kumimoji="1" lang="ja-JP" altLang="en-US"/>
              <a:t>を記載してください。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C83D-73AE-40AB-962C-F00B7DADEF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3494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2204273"/>
            <a:ext cx="5181600" cy="52538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2204273"/>
            <a:ext cx="5181600" cy="52538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93B96-054B-4FD4-A284-3D88C72A29D3}" type="datetime1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ページ番号</a:t>
            </a:r>
            <a:r>
              <a:rPr kumimoji="1" lang="en-US" altLang="ja-JP"/>
              <a:t>(</a:t>
            </a:r>
            <a:r>
              <a:rPr kumimoji="1" lang="ja-JP" altLang="en-US"/>
              <a:t>様式７～９を通しで連番</a:t>
            </a:r>
            <a:r>
              <a:rPr kumimoji="1" lang="en-US" altLang="ja-JP"/>
              <a:t>)</a:t>
            </a:r>
            <a:r>
              <a:rPr kumimoji="1" lang="ja-JP" altLang="en-US"/>
              <a:t>を記載してください。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C83D-73AE-40AB-962C-F00B7DADEF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8910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40855"/>
            <a:ext cx="10515600" cy="160049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9" y="2029849"/>
            <a:ext cx="5157787" cy="99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9" y="3024646"/>
            <a:ext cx="5157787" cy="4448799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2029849"/>
            <a:ext cx="5183188" cy="99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3024646"/>
            <a:ext cx="5183188" cy="4448799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E8A4F-9A92-488D-96DC-A9702C15A263}" type="datetime1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ページ番号</a:t>
            </a:r>
            <a:r>
              <a:rPr kumimoji="1" lang="en-US" altLang="ja-JP"/>
              <a:t>(</a:t>
            </a:r>
            <a:r>
              <a:rPr kumimoji="1" lang="ja-JP" altLang="en-US"/>
              <a:t>様式７～９を通しで連番</a:t>
            </a:r>
            <a:r>
              <a:rPr kumimoji="1" lang="en-US" altLang="ja-JP"/>
              <a:t>)</a:t>
            </a:r>
            <a:r>
              <a:rPr kumimoji="1" lang="ja-JP" altLang="en-US"/>
              <a:t>を記載してください。</a:t>
            </a: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C83D-73AE-40AB-962C-F00B7DADEF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370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EB2EE-29E8-48F7-8B07-6AB37C5A040E}" type="datetime1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ページ番号</a:t>
            </a:r>
            <a:r>
              <a:rPr kumimoji="1" lang="en-US" altLang="ja-JP"/>
              <a:t>(</a:t>
            </a:r>
            <a:r>
              <a:rPr kumimoji="1" lang="ja-JP" altLang="en-US"/>
              <a:t>様式７～９を通しで連番</a:t>
            </a:r>
            <a:r>
              <a:rPr kumimoji="1" lang="en-US" altLang="ja-JP"/>
              <a:t>)</a:t>
            </a:r>
            <a:r>
              <a:rPr kumimoji="1" lang="ja-JP" altLang="en-US"/>
              <a:t>を記載してください。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C83D-73AE-40AB-962C-F00B7DADEF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7404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10BB4-DFF5-457B-83D8-F51DDF1A1ACC}" type="datetime1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ページ番号</a:t>
            </a:r>
            <a:r>
              <a:rPr kumimoji="1" lang="en-US" altLang="ja-JP"/>
              <a:t>(</a:t>
            </a:r>
            <a:r>
              <a:rPr kumimoji="1" lang="ja-JP" altLang="en-US"/>
              <a:t>様式７～９を通しで連番</a:t>
            </a:r>
            <a:r>
              <a:rPr kumimoji="1" lang="en-US" altLang="ja-JP"/>
              <a:t>)</a:t>
            </a:r>
            <a:r>
              <a:rPr kumimoji="1" lang="ja-JP" altLang="en-US"/>
              <a:t>を記載してください。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C83D-73AE-40AB-962C-F00B7DADEF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2279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9" y="552027"/>
            <a:ext cx="3932237" cy="193209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1192225"/>
            <a:ext cx="6172200" cy="58844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9" y="2484120"/>
            <a:ext cx="3932237" cy="46021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587F0-DC8C-4421-A2E7-31347A2BFF16}" type="datetime1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ページ番号</a:t>
            </a:r>
            <a:r>
              <a:rPr kumimoji="1" lang="en-US" altLang="ja-JP"/>
              <a:t>(</a:t>
            </a:r>
            <a:r>
              <a:rPr kumimoji="1" lang="ja-JP" altLang="en-US"/>
              <a:t>様式７～９を通しで連番</a:t>
            </a:r>
            <a:r>
              <a:rPr kumimoji="1" lang="en-US" altLang="ja-JP"/>
              <a:t>)</a:t>
            </a:r>
            <a:r>
              <a:rPr kumimoji="1" lang="ja-JP" altLang="en-US"/>
              <a:t>を記載してください。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C83D-73AE-40AB-962C-F00B7DADEF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2990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9" y="552027"/>
            <a:ext cx="3932237" cy="193209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1192225"/>
            <a:ext cx="6172200" cy="588445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9" y="2484120"/>
            <a:ext cx="3932237" cy="46021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56F56-2549-458F-8D91-37A6458454AA}" type="datetime1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ページ番号</a:t>
            </a:r>
            <a:r>
              <a:rPr kumimoji="1" lang="en-US" altLang="ja-JP"/>
              <a:t>(</a:t>
            </a:r>
            <a:r>
              <a:rPr kumimoji="1" lang="ja-JP" altLang="en-US"/>
              <a:t>様式７～９を通しで連番</a:t>
            </a:r>
            <a:r>
              <a:rPr kumimoji="1" lang="en-US" altLang="ja-JP"/>
              <a:t>)</a:t>
            </a:r>
            <a:r>
              <a:rPr kumimoji="1" lang="ja-JP" altLang="en-US"/>
              <a:t>を記載してください。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90C83D-73AE-40AB-962C-F00B7DADEF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3546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440855"/>
            <a:ext cx="10515600" cy="1600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2204273"/>
            <a:ext cx="10515600" cy="5253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7674704"/>
            <a:ext cx="2743200" cy="440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1D709-9818-4AB6-ADFA-88D2648771AE}" type="datetime1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7674704"/>
            <a:ext cx="4114800" cy="440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ja-JP" altLang="en-US"/>
              <a:t>ページ番号</a:t>
            </a:r>
            <a:r>
              <a:rPr kumimoji="1" lang="en-US" altLang="ja-JP"/>
              <a:t>(</a:t>
            </a:r>
            <a:r>
              <a:rPr kumimoji="1" lang="ja-JP" altLang="en-US"/>
              <a:t>様式７～９を通しで連番</a:t>
            </a:r>
            <a:r>
              <a:rPr kumimoji="1" lang="en-US" altLang="ja-JP"/>
              <a:t>)</a:t>
            </a:r>
            <a:r>
              <a:rPr kumimoji="1" lang="ja-JP" altLang="en-US"/>
              <a:t>を記載してください。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7674704"/>
            <a:ext cx="2743200" cy="440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0C83D-73AE-40AB-962C-F00B7DADEF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3400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サブタイトル 2"/>
          <p:cNvSpPr>
            <a:spLocks noGrp="1"/>
          </p:cNvSpPr>
          <p:nvPr>
            <p:ph type="subTitle" idx="1"/>
          </p:nvPr>
        </p:nvSpPr>
        <p:spPr>
          <a:xfrm>
            <a:off x="3135550" y="234181"/>
            <a:ext cx="5920900" cy="423165"/>
          </a:xfrm>
        </p:spPr>
        <p:txBody>
          <a:bodyPr>
            <a:normAutofit/>
          </a:bodyPr>
          <a:lstStyle/>
          <a:p>
            <a:r>
              <a:rPr lang="ja-JP" altLang="ja-JP" sz="16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企画提案１　業務</a:t>
            </a:r>
            <a:r>
              <a:rPr lang="ja-JP" altLang="en-US" sz="16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計画</a:t>
            </a:r>
            <a:endParaRPr kumimoji="1" lang="en-US" altLang="ja-JP" sz="1600" dirty="0">
              <a:latin typeface="Meiryo UI" panose="020B0604030504040204" pitchFamily="50" charset="-128"/>
              <a:ea typeface="Meiryo UI" panose="020B0604030504040204" pitchFamily="50" charset="-128"/>
              <a:cs typeface="Microsoft Himalaya" panose="01010100010101010101" pitchFamily="2" charset="0"/>
            </a:endParaRPr>
          </a:p>
        </p:txBody>
      </p:sp>
      <p:sp>
        <p:nvSpPr>
          <p:cNvPr id="8" name="サブタイトル 2">
            <a:extLst>
              <a:ext uri="{FF2B5EF4-FFF2-40B4-BE49-F238E27FC236}">
                <a16:creationId xmlns:a16="http://schemas.microsoft.com/office/drawing/2014/main" id="{8DA4D4F3-0CDA-4CB6-B867-AB75364DB06A}"/>
              </a:ext>
            </a:extLst>
          </p:cNvPr>
          <p:cNvSpPr txBox="1">
            <a:spLocks/>
          </p:cNvSpPr>
          <p:nvPr/>
        </p:nvSpPr>
        <p:spPr>
          <a:xfrm>
            <a:off x="1072444" y="541958"/>
            <a:ext cx="9031111" cy="5756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ja-JP" sz="12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※　</a:t>
            </a:r>
            <a:r>
              <a:rPr lang="ja-JP" altLang="ja-JP" sz="1200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記載頁数は本頁を含めて</a:t>
            </a:r>
            <a:r>
              <a:rPr lang="en-US" altLang="ja-JP" sz="14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A4</a:t>
            </a:r>
            <a:r>
              <a:rPr lang="ja-JP" altLang="ja-JP" sz="14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横版</a:t>
            </a:r>
            <a:r>
              <a:rPr lang="en-US" altLang="ja-JP" sz="14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3</a:t>
            </a:r>
            <a:r>
              <a:rPr lang="ja-JP" altLang="ja-JP" sz="14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枚以内</a:t>
            </a:r>
            <a:r>
              <a:rPr lang="ja-JP" altLang="ja-JP" sz="12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としてください。</a:t>
            </a:r>
            <a:r>
              <a:rPr lang="ja-JP" altLang="en-US" sz="12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これによらない場合は失格となります。</a:t>
            </a:r>
            <a:endParaRPr lang="en-US" altLang="ja-JP" sz="1200" kern="100" dirty="0">
              <a:effectLst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algn="l"/>
            <a:r>
              <a:rPr lang="ja-JP" altLang="ja-JP" sz="12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※　業務計画</a:t>
            </a:r>
            <a:r>
              <a:rPr lang="en-US" altLang="ja-JP" sz="12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(</a:t>
            </a:r>
            <a:r>
              <a:rPr lang="ja-JP" altLang="ja-JP" sz="12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スケジュール</a:t>
            </a:r>
            <a:r>
              <a:rPr lang="en-US" altLang="ja-JP" sz="12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)</a:t>
            </a:r>
            <a:r>
              <a:rPr lang="ja-JP" altLang="ja-JP" sz="12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、実施方針等を具体的に記載してください。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  <a:cs typeface="Microsoft Himalaya" panose="01010100010101010101" pitchFamily="2" charset="0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53999A6-316F-4D98-8EC0-9ACE8BF48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ページ番号</a:t>
            </a:r>
            <a:r>
              <a:rPr kumimoji="1" lang="en-US" altLang="ja-JP"/>
              <a:t>(</a:t>
            </a:r>
            <a:r>
              <a:rPr kumimoji="1" lang="ja-JP" altLang="en-US"/>
              <a:t>様式７～９を通しで連番</a:t>
            </a:r>
            <a:r>
              <a:rPr kumimoji="1" lang="en-US" altLang="ja-JP"/>
              <a:t>)</a:t>
            </a:r>
            <a:r>
              <a:rPr kumimoji="1" lang="ja-JP" altLang="en-US"/>
              <a:t>を記載してください。</a:t>
            </a:r>
          </a:p>
        </p:txBody>
      </p:sp>
      <p:sp>
        <p:nvSpPr>
          <p:cNvPr id="7" name="テキスト ボックス 3">
            <a:extLst>
              <a:ext uri="{FF2B5EF4-FFF2-40B4-BE49-F238E27FC236}">
                <a16:creationId xmlns:a16="http://schemas.microsoft.com/office/drawing/2014/main" id="{B92AD2BA-9EE2-4DA6-9EE6-CBAC3DC6BF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233" y="234181"/>
            <a:ext cx="112901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US" altLang="ja-JP" sz="1400" dirty="0">
                <a:latin typeface="Microsoft Himalaya" panose="01010100010101010101" pitchFamily="2" charset="0"/>
                <a:ea typeface="BIZ UDゴシック" panose="020B0400000000000000" pitchFamily="49" charset="-128"/>
                <a:cs typeface="Microsoft Himalaya" panose="01010100010101010101" pitchFamily="2" charset="0"/>
              </a:rPr>
              <a:t>【</a:t>
            </a:r>
            <a:r>
              <a:rPr lang="ja-JP" altLang="en-US" sz="1400" dirty="0">
                <a:latin typeface="Microsoft Himalaya" panose="01010100010101010101" pitchFamily="2" charset="0"/>
                <a:ea typeface="BIZ UDゴシック" panose="020B0400000000000000" pitchFamily="49" charset="-128"/>
                <a:cs typeface="Microsoft Himalaya" panose="01010100010101010101" pitchFamily="2" charset="0"/>
              </a:rPr>
              <a:t>様式７</a:t>
            </a:r>
            <a:r>
              <a:rPr lang="en-US" altLang="ja-JP" sz="1400" dirty="0">
                <a:latin typeface="Microsoft Himalaya" panose="01010100010101010101" pitchFamily="2" charset="0"/>
                <a:ea typeface="BIZ UDゴシック" panose="020B0400000000000000" pitchFamily="49" charset="-128"/>
                <a:cs typeface="Microsoft Himalaya" panose="01010100010101010101" pitchFamily="2" charset="0"/>
              </a:rPr>
              <a:t>】</a:t>
            </a:r>
          </a:p>
        </p:txBody>
      </p:sp>
      <p:sp>
        <p:nvSpPr>
          <p:cNvPr id="6" name="テキスト ボックス 2">
            <a:extLst>
              <a:ext uri="{FF2B5EF4-FFF2-40B4-BE49-F238E27FC236}">
                <a16:creationId xmlns:a16="http://schemas.microsoft.com/office/drawing/2014/main" id="{CF331939-DDA1-4C01-90DC-02961D531E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2" y="2354262"/>
            <a:ext cx="8105775" cy="35718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/>
            <a:r>
              <a:rPr lang="en-US" sz="2400" b="1" u="none" strike="noStrike" kern="100" dirty="0">
                <a:solidFill>
                  <a:srgbClr val="FF0000"/>
                </a:solidFill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 </a:t>
            </a:r>
            <a:endParaRPr lang="ja-JP" sz="1050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algn="just"/>
            <a:r>
              <a:rPr lang="en-US" sz="2400" b="1" u="none" strike="noStrike" kern="100" dirty="0">
                <a:solidFill>
                  <a:srgbClr val="FF0000"/>
                </a:solidFill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 </a:t>
            </a:r>
            <a:endParaRPr lang="ja-JP" sz="1050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algn="ctr"/>
            <a:r>
              <a:rPr lang="en-US" sz="4800" b="1" u="sng" kern="10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A4</a:t>
            </a:r>
            <a:r>
              <a:rPr lang="ja-JP" sz="4800" b="1" u="sng" kern="10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横版</a:t>
            </a:r>
            <a:r>
              <a:rPr lang="en-US" sz="4800" b="1" u="sng" kern="10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3</a:t>
            </a:r>
            <a:r>
              <a:rPr lang="ja-JP" sz="4800" b="1" u="sng" kern="10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枚以内</a:t>
            </a:r>
            <a:endParaRPr lang="ja-JP" sz="1050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algn="ctr"/>
            <a:r>
              <a:rPr lang="ja-JP" sz="1800" b="1" u="sng" kern="10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※作成時に削除してください。</a:t>
            </a:r>
            <a:endParaRPr lang="ja-JP" sz="1050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595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サブタイトル 2"/>
          <p:cNvSpPr>
            <a:spLocks noGrp="1"/>
          </p:cNvSpPr>
          <p:nvPr>
            <p:ph type="subTitle" idx="1"/>
          </p:nvPr>
        </p:nvSpPr>
        <p:spPr>
          <a:xfrm>
            <a:off x="3135550" y="234181"/>
            <a:ext cx="5920900" cy="423165"/>
          </a:xfrm>
        </p:spPr>
        <p:txBody>
          <a:bodyPr>
            <a:normAutofit/>
          </a:bodyPr>
          <a:lstStyle/>
          <a:p>
            <a:r>
              <a:rPr lang="ja-JP" altLang="ja-JP" sz="16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企画提案</a:t>
            </a:r>
            <a:r>
              <a:rPr lang="ja-JP" altLang="en-US" sz="16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２</a:t>
            </a:r>
            <a:r>
              <a:rPr lang="ja-JP" altLang="ja-JP" sz="16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　</a:t>
            </a:r>
            <a:r>
              <a:rPr lang="ja-JP" altLang="en-US" sz="16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行動変容について</a:t>
            </a:r>
            <a:endParaRPr kumimoji="1" lang="en-US" altLang="ja-JP" sz="1600" dirty="0">
              <a:latin typeface="Meiryo UI" panose="020B0604030504040204" pitchFamily="50" charset="-128"/>
              <a:ea typeface="Meiryo UI" panose="020B0604030504040204" pitchFamily="50" charset="-128"/>
              <a:cs typeface="Microsoft Himalaya" panose="01010100010101010101" pitchFamily="2" charset="0"/>
            </a:endParaRPr>
          </a:p>
        </p:txBody>
      </p:sp>
      <p:sp>
        <p:nvSpPr>
          <p:cNvPr id="11" name="テキスト ボックス 3"/>
          <p:cNvSpPr txBox="1">
            <a:spLocks noChangeArrowheads="1"/>
          </p:cNvSpPr>
          <p:nvPr/>
        </p:nvSpPr>
        <p:spPr bwMode="auto">
          <a:xfrm>
            <a:off x="214489" y="234181"/>
            <a:ext cx="123061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US" altLang="ja-JP" sz="1400" dirty="0">
                <a:latin typeface="Microsoft Himalaya" panose="01010100010101010101" pitchFamily="2" charset="0"/>
                <a:ea typeface="BIZ UDゴシック" panose="020B0400000000000000" pitchFamily="49" charset="-128"/>
                <a:cs typeface="Microsoft Himalaya" panose="01010100010101010101" pitchFamily="2" charset="0"/>
              </a:rPr>
              <a:t>【</a:t>
            </a:r>
            <a:r>
              <a:rPr lang="ja-JP" altLang="en-US" sz="1400" dirty="0">
                <a:latin typeface="Microsoft Himalaya" panose="01010100010101010101" pitchFamily="2" charset="0"/>
                <a:ea typeface="BIZ UDゴシック" panose="020B0400000000000000" pitchFamily="49" charset="-128"/>
                <a:cs typeface="Microsoft Himalaya" panose="01010100010101010101" pitchFamily="2" charset="0"/>
              </a:rPr>
              <a:t>様式８</a:t>
            </a:r>
            <a:r>
              <a:rPr lang="en-US" altLang="ja-JP" sz="1400" dirty="0">
                <a:latin typeface="Microsoft Himalaya" panose="01010100010101010101" pitchFamily="2" charset="0"/>
                <a:ea typeface="BIZ UDゴシック" panose="020B0400000000000000" pitchFamily="49" charset="-128"/>
                <a:cs typeface="Microsoft Himalaya" panose="01010100010101010101" pitchFamily="2" charset="0"/>
              </a:rPr>
              <a:t>】</a:t>
            </a:r>
          </a:p>
        </p:txBody>
      </p:sp>
      <p:sp>
        <p:nvSpPr>
          <p:cNvPr id="8" name="サブタイトル 2">
            <a:extLst>
              <a:ext uri="{FF2B5EF4-FFF2-40B4-BE49-F238E27FC236}">
                <a16:creationId xmlns:a16="http://schemas.microsoft.com/office/drawing/2014/main" id="{8DA4D4F3-0CDA-4CB6-B867-AB75364DB06A}"/>
              </a:ext>
            </a:extLst>
          </p:cNvPr>
          <p:cNvSpPr txBox="1">
            <a:spLocks/>
          </p:cNvSpPr>
          <p:nvPr/>
        </p:nvSpPr>
        <p:spPr>
          <a:xfrm>
            <a:off x="1286933" y="553337"/>
            <a:ext cx="10024533" cy="76755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ja-JP" sz="14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※　</a:t>
            </a:r>
            <a:r>
              <a:rPr lang="ja-JP" altLang="ja-JP" sz="1400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記載頁数は本頁を含めて</a:t>
            </a:r>
            <a:r>
              <a:rPr lang="en-US" altLang="ja-JP" sz="16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A4</a:t>
            </a:r>
            <a:r>
              <a:rPr lang="ja-JP" altLang="ja-JP" sz="16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横版</a:t>
            </a:r>
            <a:r>
              <a:rPr lang="en-US" altLang="ja-JP" sz="1600" b="1" u="sng" kern="100" dirty="0">
                <a:ea typeface="ＭＳ 明朝" panose="02020609040205080304" pitchFamily="17" charset="-128"/>
                <a:cs typeface="Times New Roman" panose="02020603050405020304" pitchFamily="18" charset="0"/>
              </a:rPr>
              <a:t>6</a:t>
            </a:r>
            <a:r>
              <a:rPr lang="ja-JP" altLang="ja-JP" sz="16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枚以内</a:t>
            </a:r>
            <a:r>
              <a:rPr lang="ja-JP" altLang="ja-JP" sz="14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としてください。</a:t>
            </a:r>
            <a:r>
              <a:rPr lang="ja-JP" altLang="en-US" sz="14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これによらない場合は失格となります。</a:t>
            </a:r>
            <a:endParaRPr lang="en-US" altLang="ja-JP" sz="1400" kern="100" dirty="0">
              <a:effectLst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algn="l"/>
            <a:r>
              <a:rPr lang="ja-JP" altLang="ja-JP" sz="14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※　目的・対象・プログラム例・形態</a:t>
            </a:r>
            <a:r>
              <a:rPr lang="en-US" altLang="ja-JP" sz="14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(</a:t>
            </a:r>
            <a:r>
              <a:rPr lang="ja-JP" altLang="ja-JP" sz="14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講義、ワークショップ等</a:t>
            </a:r>
            <a:r>
              <a:rPr lang="en-US" altLang="ja-JP" sz="14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)</a:t>
            </a:r>
            <a:r>
              <a:rPr lang="ja-JP" altLang="ja-JP" sz="14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・啓発効果・参加率向上に向けた工夫・フォローアップ・デジタル化方針等を</a:t>
            </a:r>
            <a:endParaRPr lang="en-US" altLang="ja-JP" sz="1400" kern="100" dirty="0">
              <a:effectLst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algn="l"/>
            <a:r>
              <a:rPr lang="ja-JP" altLang="en-US" sz="14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　　</a:t>
            </a:r>
            <a:r>
              <a:rPr lang="ja-JP" altLang="ja-JP" sz="14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具体的に記載してください。</a:t>
            </a: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  <a:cs typeface="Microsoft Himalaya" panose="01010100010101010101" pitchFamily="2" charset="0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53999A6-316F-4D98-8EC0-9ACE8BF48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ページ番号</a:t>
            </a:r>
            <a:r>
              <a:rPr kumimoji="1" lang="en-US" altLang="ja-JP"/>
              <a:t>(</a:t>
            </a:r>
            <a:r>
              <a:rPr kumimoji="1" lang="ja-JP" altLang="en-US"/>
              <a:t>様式７～９を通しで連番</a:t>
            </a:r>
            <a:r>
              <a:rPr kumimoji="1" lang="en-US" altLang="ja-JP"/>
              <a:t>)</a:t>
            </a:r>
            <a:r>
              <a:rPr kumimoji="1" lang="ja-JP" altLang="en-US"/>
              <a:t>を記載してください。</a:t>
            </a:r>
          </a:p>
        </p:txBody>
      </p:sp>
      <p:sp>
        <p:nvSpPr>
          <p:cNvPr id="6" name="テキスト ボックス 2">
            <a:extLst>
              <a:ext uri="{FF2B5EF4-FFF2-40B4-BE49-F238E27FC236}">
                <a16:creationId xmlns:a16="http://schemas.microsoft.com/office/drawing/2014/main" id="{41EC687A-5D9E-44D0-991B-30A1DDC5D3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2" y="2354262"/>
            <a:ext cx="8105775" cy="35718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/>
            <a:r>
              <a:rPr lang="en-US" sz="2400" b="1" u="none" strike="noStrike" kern="100" dirty="0">
                <a:solidFill>
                  <a:srgbClr val="FF0000"/>
                </a:solidFill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 </a:t>
            </a:r>
            <a:endParaRPr lang="ja-JP" sz="1050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algn="just"/>
            <a:r>
              <a:rPr lang="en-US" sz="2400" b="1" u="none" strike="noStrike" kern="100" dirty="0">
                <a:solidFill>
                  <a:srgbClr val="FF0000"/>
                </a:solidFill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 </a:t>
            </a:r>
            <a:endParaRPr lang="ja-JP" sz="1050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algn="ctr"/>
            <a:r>
              <a:rPr lang="en-US" sz="4800" b="1" u="sng" kern="10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A4</a:t>
            </a:r>
            <a:r>
              <a:rPr lang="ja-JP" sz="4800" b="1" u="sng" kern="10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横版</a:t>
            </a:r>
            <a:r>
              <a:rPr lang="en-US" altLang="ja-JP" sz="4800" b="1" u="sng" kern="100" dirty="0"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6</a:t>
            </a:r>
            <a:r>
              <a:rPr lang="ja-JP" sz="4800" b="1" u="sng" kern="10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枚以内</a:t>
            </a:r>
            <a:endParaRPr lang="ja-JP" sz="1050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algn="ctr"/>
            <a:r>
              <a:rPr lang="ja-JP" sz="1800" b="1" u="sng" kern="10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※作成時に削除してください。</a:t>
            </a:r>
            <a:endParaRPr lang="ja-JP" sz="1050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337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サブタイトル 2"/>
          <p:cNvSpPr>
            <a:spLocks noGrp="1"/>
          </p:cNvSpPr>
          <p:nvPr>
            <p:ph type="subTitle" idx="1"/>
          </p:nvPr>
        </p:nvSpPr>
        <p:spPr>
          <a:xfrm>
            <a:off x="3135550" y="214194"/>
            <a:ext cx="5920900" cy="423165"/>
          </a:xfrm>
        </p:spPr>
        <p:txBody>
          <a:bodyPr>
            <a:normAutofit/>
          </a:bodyPr>
          <a:lstStyle/>
          <a:p>
            <a:r>
              <a:rPr lang="ja-JP" altLang="ja-JP" sz="16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企画提案</a:t>
            </a:r>
            <a:r>
              <a:rPr lang="ja-JP" altLang="en-US" sz="1600" b="1" u="sng" kern="100" dirty="0">
                <a:ea typeface="ＭＳ 明朝" panose="02020609040205080304" pitchFamily="17" charset="-128"/>
                <a:cs typeface="Times New Roman" panose="02020603050405020304" pitchFamily="18" charset="0"/>
              </a:rPr>
              <a:t>３</a:t>
            </a:r>
            <a:r>
              <a:rPr lang="ja-JP" altLang="ja-JP" sz="16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　</a:t>
            </a:r>
            <a:r>
              <a:rPr lang="ja-JP" altLang="en-US" sz="1600" b="1" u="sng" kern="100" dirty="0">
                <a:ea typeface="ＭＳ 明朝" panose="02020609040205080304" pitchFamily="17" charset="-128"/>
                <a:cs typeface="Times New Roman" panose="02020603050405020304" pitchFamily="18" charset="0"/>
              </a:rPr>
              <a:t>人材育成</a:t>
            </a:r>
            <a:r>
              <a:rPr lang="ja-JP" altLang="en-US" sz="16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について</a:t>
            </a:r>
            <a:endParaRPr kumimoji="1" lang="en-US" altLang="ja-JP" sz="1600" dirty="0">
              <a:latin typeface="Meiryo UI" panose="020B0604030504040204" pitchFamily="50" charset="-128"/>
              <a:ea typeface="Meiryo UI" panose="020B0604030504040204" pitchFamily="50" charset="-128"/>
              <a:cs typeface="Microsoft Himalaya" panose="01010100010101010101" pitchFamily="2" charset="0"/>
            </a:endParaRPr>
          </a:p>
        </p:txBody>
      </p:sp>
      <p:sp>
        <p:nvSpPr>
          <p:cNvPr id="11" name="テキスト ボックス 3"/>
          <p:cNvSpPr txBox="1">
            <a:spLocks noChangeArrowheads="1"/>
          </p:cNvSpPr>
          <p:nvPr/>
        </p:nvSpPr>
        <p:spPr bwMode="auto">
          <a:xfrm>
            <a:off x="269420" y="234181"/>
            <a:ext cx="11191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US" altLang="ja-JP" sz="1400" dirty="0">
                <a:latin typeface="Microsoft Himalaya" panose="01010100010101010101" pitchFamily="2" charset="0"/>
                <a:ea typeface="BIZ UDゴシック" panose="020B0400000000000000" pitchFamily="49" charset="-128"/>
                <a:cs typeface="Microsoft Himalaya" panose="01010100010101010101" pitchFamily="2" charset="0"/>
              </a:rPr>
              <a:t>【</a:t>
            </a:r>
            <a:r>
              <a:rPr lang="ja-JP" altLang="en-US" sz="1400" dirty="0">
                <a:latin typeface="Microsoft Himalaya" panose="01010100010101010101" pitchFamily="2" charset="0"/>
                <a:ea typeface="BIZ UDゴシック" panose="020B0400000000000000" pitchFamily="49" charset="-128"/>
                <a:cs typeface="Microsoft Himalaya" panose="01010100010101010101" pitchFamily="2" charset="0"/>
              </a:rPr>
              <a:t>様式９</a:t>
            </a:r>
            <a:r>
              <a:rPr lang="en-US" altLang="ja-JP" sz="1400" dirty="0">
                <a:latin typeface="Microsoft Himalaya" panose="01010100010101010101" pitchFamily="2" charset="0"/>
                <a:ea typeface="BIZ UDゴシック" panose="020B0400000000000000" pitchFamily="49" charset="-128"/>
                <a:cs typeface="Microsoft Himalaya" panose="01010100010101010101" pitchFamily="2" charset="0"/>
              </a:rPr>
              <a:t>】</a:t>
            </a:r>
          </a:p>
        </p:txBody>
      </p:sp>
      <p:sp>
        <p:nvSpPr>
          <p:cNvPr id="8" name="サブタイトル 2">
            <a:extLst>
              <a:ext uri="{FF2B5EF4-FFF2-40B4-BE49-F238E27FC236}">
                <a16:creationId xmlns:a16="http://schemas.microsoft.com/office/drawing/2014/main" id="{8DA4D4F3-0CDA-4CB6-B867-AB75364DB06A}"/>
              </a:ext>
            </a:extLst>
          </p:cNvPr>
          <p:cNvSpPr txBox="1">
            <a:spLocks/>
          </p:cNvSpPr>
          <p:nvPr/>
        </p:nvSpPr>
        <p:spPr>
          <a:xfrm>
            <a:off x="1219200" y="541957"/>
            <a:ext cx="10363200" cy="81270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ja-JP" sz="13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※　</a:t>
            </a:r>
            <a:r>
              <a:rPr lang="ja-JP" altLang="ja-JP" sz="1300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記載頁数は本頁を含めて</a:t>
            </a:r>
            <a:r>
              <a:rPr lang="en-US" altLang="ja-JP" sz="15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A4</a:t>
            </a:r>
            <a:r>
              <a:rPr lang="ja-JP" altLang="ja-JP" sz="15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横版</a:t>
            </a:r>
            <a:r>
              <a:rPr lang="en-US" altLang="ja-JP" sz="1500" b="1" u="sng" kern="100" dirty="0">
                <a:ea typeface="ＭＳ 明朝" panose="02020609040205080304" pitchFamily="17" charset="-128"/>
                <a:cs typeface="Times New Roman" panose="02020603050405020304" pitchFamily="18" charset="0"/>
              </a:rPr>
              <a:t>6</a:t>
            </a:r>
            <a:r>
              <a:rPr lang="ja-JP" altLang="ja-JP" sz="1500" b="1" u="sng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枚以内</a:t>
            </a:r>
            <a:r>
              <a:rPr lang="ja-JP" altLang="ja-JP" sz="13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としてください。</a:t>
            </a:r>
            <a:r>
              <a:rPr lang="ja-JP" altLang="en-US" sz="14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これによらない場合は失格となります。</a:t>
            </a:r>
            <a:endParaRPr lang="en-US" altLang="ja-JP" sz="1300" kern="100" dirty="0">
              <a:effectLst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algn="l"/>
            <a:r>
              <a:rPr lang="ja-JP" altLang="ja-JP" sz="13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※　目的・対象・周知方法・プログラム内容・各講座の効果</a:t>
            </a:r>
            <a:r>
              <a:rPr lang="en-US" altLang="ja-JP" sz="13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(</a:t>
            </a:r>
            <a:r>
              <a:rPr lang="ja-JP" altLang="ja-JP" sz="13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習得する知識や技術</a:t>
            </a:r>
            <a:r>
              <a:rPr lang="en-US" altLang="ja-JP" sz="13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)</a:t>
            </a:r>
            <a:r>
              <a:rPr lang="ja-JP" altLang="ja-JP" sz="13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・集客のための工夫・環境行動の実践、自主的な活動に繋がる仕組</a:t>
            </a:r>
            <a:endParaRPr lang="en-US" altLang="ja-JP" sz="1300" kern="100" dirty="0">
              <a:effectLst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algn="l"/>
            <a:r>
              <a:rPr lang="ja-JP" altLang="en-US" sz="13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　　</a:t>
            </a:r>
            <a:r>
              <a:rPr lang="ja-JP" altLang="ja-JP" sz="13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み等を</a:t>
            </a:r>
            <a:r>
              <a:rPr lang="ja-JP" altLang="en-US" sz="13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具体的に</a:t>
            </a:r>
            <a:r>
              <a:rPr lang="ja-JP" altLang="ja-JP" sz="1300" kern="100" dirty="0">
                <a:effectLst/>
                <a:ea typeface="ＭＳ 明朝" panose="02020609040205080304" pitchFamily="17" charset="-128"/>
                <a:cs typeface="Times New Roman" panose="02020603050405020304" pitchFamily="18" charset="0"/>
              </a:rPr>
              <a:t>記載してください。</a:t>
            </a:r>
            <a:endParaRPr lang="en-US" altLang="ja-JP" sz="1300" dirty="0">
              <a:latin typeface="Meiryo UI" panose="020B0604030504040204" pitchFamily="50" charset="-128"/>
              <a:ea typeface="Meiryo UI" panose="020B0604030504040204" pitchFamily="50" charset="-128"/>
              <a:cs typeface="Microsoft Himalaya" panose="01010100010101010101" pitchFamily="2" charset="0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53999A6-316F-4D98-8EC0-9ACE8BF48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ja-JP" altLang="en-US"/>
              <a:t>ページ番号</a:t>
            </a:r>
            <a:r>
              <a:rPr kumimoji="1" lang="en-US" altLang="ja-JP"/>
              <a:t>(</a:t>
            </a:r>
            <a:r>
              <a:rPr kumimoji="1" lang="ja-JP" altLang="en-US"/>
              <a:t>様式７～９を通しで連番</a:t>
            </a:r>
            <a:r>
              <a:rPr kumimoji="1" lang="en-US" altLang="ja-JP"/>
              <a:t>)</a:t>
            </a:r>
            <a:r>
              <a:rPr kumimoji="1" lang="ja-JP" altLang="en-US"/>
              <a:t>を記載してください。</a:t>
            </a:r>
          </a:p>
        </p:txBody>
      </p:sp>
      <p:sp>
        <p:nvSpPr>
          <p:cNvPr id="6" name="テキスト ボックス 2">
            <a:extLst>
              <a:ext uri="{FF2B5EF4-FFF2-40B4-BE49-F238E27FC236}">
                <a16:creationId xmlns:a16="http://schemas.microsoft.com/office/drawing/2014/main" id="{5AA6E9A4-7F9C-4E18-8EF5-AAE3E99DC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3112" y="2354262"/>
            <a:ext cx="8105775" cy="35718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/>
            <a:r>
              <a:rPr lang="en-US" sz="2400" b="1" u="none" strike="noStrike" kern="100" dirty="0">
                <a:solidFill>
                  <a:srgbClr val="FF0000"/>
                </a:solidFill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 </a:t>
            </a:r>
            <a:endParaRPr lang="ja-JP" sz="1050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algn="just"/>
            <a:r>
              <a:rPr lang="en-US" sz="2400" b="1" u="none" strike="noStrike" kern="100" dirty="0">
                <a:solidFill>
                  <a:srgbClr val="FF0000"/>
                </a:solidFill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 </a:t>
            </a:r>
            <a:endParaRPr lang="ja-JP" sz="1050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algn="ctr"/>
            <a:r>
              <a:rPr lang="en-US" sz="4800" b="1" u="sng" kern="10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A4</a:t>
            </a:r>
            <a:r>
              <a:rPr lang="ja-JP" sz="4800" b="1" u="sng" kern="10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横版</a:t>
            </a:r>
            <a:r>
              <a:rPr lang="en-US" altLang="ja-JP" sz="4800" b="1" u="sng" kern="100" dirty="0"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6</a:t>
            </a:r>
            <a:r>
              <a:rPr lang="ja-JP" sz="4800" b="1" u="sng" kern="10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枚以内</a:t>
            </a:r>
            <a:endParaRPr lang="ja-JP" sz="1050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algn="ctr"/>
            <a:r>
              <a:rPr lang="ja-JP" sz="1800" b="1" u="sng" kern="100" dirty="0">
                <a:effectLst/>
                <a:latin typeface="ＭＳ 明朝" panose="02020609040205080304" pitchFamily="17" charset="-128"/>
                <a:ea typeface="ＭＳ 明朝" panose="02020609040205080304" pitchFamily="17" charset="-128"/>
                <a:cs typeface="Times New Roman" panose="02020603050405020304" pitchFamily="18" charset="0"/>
              </a:rPr>
              <a:t>※作成時に削除してください。</a:t>
            </a:r>
            <a:endParaRPr lang="ja-JP" sz="1050" kern="100" dirty="0">
              <a:effectLst/>
              <a:latin typeface="ＭＳ 明朝" panose="02020609040205080304" pitchFamily="17" charset="-128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478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2490</TotalTime>
  <Words>307</Words>
  <Application>Microsoft Office PowerPoint</Application>
  <PresentationFormat>ユーザー設定</PresentationFormat>
  <Paragraphs>29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10" baseType="lpstr">
      <vt:lpstr>Meiryo UI</vt:lpstr>
      <vt:lpstr>ＭＳ 明朝</vt:lpstr>
      <vt:lpstr>游ゴシック</vt:lpstr>
      <vt:lpstr>游ゴシック Light</vt:lpstr>
      <vt:lpstr>Arial</vt:lpstr>
      <vt:lpstr>Microsoft Himalaya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>立川市役所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（仮称）子育て・健康複合施設 什器備品整備及び移転計画 策定等業務委託</dc:title>
  <dc:creator>道下　寿郎</dc:creator>
  <cp:lastModifiedBy>保坂 茉友子</cp:lastModifiedBy>
  <cp:revision>177</cp:revision>
  <cp:lastPrinted>2025-01-23T02:51:16Z</cp:lastPrinted>
  <dcterms:created xsi:type="dcterms:W3CDTF">2023-04-11T23:29:28Z</dcterms:created>
  <dcterms:modified xsi:type="dcterms:W3CDTF">2026-04-17T02:06:01Z</dcterms:modified>
</cp:coreProperties>
</file>